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2" r:id="rId4"/>
    <p:sldId id="259" r:id="rId5"/>
    <p:sldId id="262" r:id="rId6"/>
    <p:sldId id="278" r:id="rId7"/>
    <p:sldId id="261" r:id="rId8"/>
    <p:sldId id="263" r:id="rId9"/>
    <p:sldId id="264" r:id="rId10"/>
    <p:sldId id="265" r:id="rId11"/>
    <p:sldId id="268" r:id="rId12"/>
    <p:sldId id="297" r:id="rId13"/>
    <p:sldId id="298" r:id="rId14"/>
    <p:sldId id="267" r:id="rId15"/>
    <p:sldId id="269" r:id="rId16"/>
    <p:sldId id="284" r:id="rId17"/>
    <p:sldId id="270" r:id="rId18"/>
    <p:sldId id="273" r:id="rId19"/>
    <p:sldId id="283" r:id="rId20"/>
    <p:sldId id="285" r:id="rId21"/>
    <p:sldId id="286" r:id="rId22"/>
    <p:sldId id="271" r:id="rId23"/>
    <p:sldId id="277" r:id="rId24"/>
    <p:sldId id="287" r:id="rId25"/>
    <p:sldId id="276" r:id="rId26"/>
    <p:sldId id="288" r:id="rId27"/>
    <p:sldId id="280" r:id="rId28"/>
    <p:sldId id="279" r:id="rId29"/>
    <p:sldId id="282" r:id="rId30"/>
    <p:sldId id="291" r:id="rId31"/>
    <p:sldId id="290" r:id="rId32"/>
    <p:sldId id="292" r:id="rId33"/>
    <p:sldId id="281" r:id="rId34"/>
    <p:sldId id="289" r:id="rId35"/>
    <p:sldId id="293" r:id="rId36"/>
    <p:sldId id="294" r:id="rId37"/>
    <p:sldId id="295" r:id="rId38"/>
    <p:sldId id="299" r:id="rId39"/>
    <p:sldId id="296" r:id="rId4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58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50" autoAdjust="0"/>
  </p:normalViewPr>
  <p:slideViewPr>
    <p:cSldViewPr>
      <p:cViewPr>
        <p:scale>
          <a:sx n="69" d="100"/>
          <a:sy n="69" d="100"/>
        </p:scale>
        <p:origin x="-1217" y="-4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8799008-FC34-47BA-B714-14E8723919D8}" type="datetimeFigureOut">
              <a:rPr lang="ru-RU" smtClean="0"/>
              <a:t>18.03.2020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CE1504-8C39-46B8-8156-0779DC293363}" type="slidenum">
              <a:rPr lang="ru-RU" smtClean="0"/>
              <a:t>‹#›</a:t>
            </a:fld>
            <a:endParaRPr lang="ru-RU"/>
          </a:p>
        </p:txBody>
      </p:sp>
    </p:spTree>
    <p:extLst>
      <p:ext uri="{BB962C8B-B14F-4D97-AF65-F5344CB8AC3E}">
        <p14:creationId xmlns:p14="http://schemas.microsoft.com/office/powerpoint/2010/main" val="3096494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8799008-FC34-47BA-B714-14E8723919D8}" type="datetimeFigureOut">
              <a:rPr lang="ru-RU" smtClean="0"/>
              <a:t>18.03.2020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CE1504-8C39-46B8-8156-0779DC293363}" type="slidenum">
              <a:rPr lang="ru-RU" smtClean="0"/>
              <a:t>‹#›</a:t>
            </a:fld>
            <a:endParaRPr lang="ru-RU"/>
          </a:p>
        </p:txBody>
      </p:sp>
    </p:spTree>
    <p:extLst>
      <p:ext uri="{BB962C8B-B14F-4D97-AF65-F5344CB8AC3E}">
        <p14:creationId xmlns:p14="http://schemas.microsoft.com/office/powerpoint/2010/main" val="238899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8799008-FC34-47BA-B714-14E8723919D8}" type="datetimeFigureOut">
              <a:rPr lang="ru-RU" smtClean="0"/>
              <a:t>18.03.2020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CE1504-8C39-46B8-8156-0779DC293363}" type="slidenum">
              <a:rPr lang="ru-RU" smtClean="0"/>
              <a:t>‹#›</a:t>
            </a:fld>
            <a:endParaRPr lang="ru-RU"/>
          </a:p>
        </p:txBody>
      </p:sp>
    </p:spTree>
    <p:extLst>
      <p:ext uri="{BB962C8B-B14F-4D97-AF65-F5344CB8AC3E}">
        <p14:creationId xmlns:p14="http://schemas.microsoft.com/office/powerpoint/2010/main" val="1935773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8799008-FC34-47BA-B714-14E8723919D8}" type="datetimeFigureOut">
              <a:rPr lang="ru-RU" smtClean="0"/>
              <a:t>18.03.2020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CE1504-8C39-46B8-8156-0779DC293363}" type="slidenum">
              <a:rPr lang="ru-RU" smtClean="0"/>
              <a:t>‹#›</a:t>
            </a:fld>
            <a:endParaRPr lang="ru-RU"/>
          </a:p>
        </p:txBody>
      </p:sp>
    </p:spTree>
    <p:extLst>
      <p:ext uri="{BB962C8B-B14F-4D97-AF65-F5344CB8AC3E}">
        <p14:creationId xmlns:p14="http://schemas.microsoft.com/office/powerpoint/2010/main" val="540608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8799008-FC34-47BA-B714-14E8723919D8}" type="datetimeFigureOut">
              <a:rPr lang="ru-RU" smtClean="0"/>
              <a:t>18.03.2020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DCE1504-8C39-46B8-8156-0779DC293363}" type="slidenum">
              <a:rPr lang="ru-RU" smtClean="0"/>
              <a:t>‹#›</a:t>
            </a:fld>
            <a:endParaRPr lang="ru-RU"/>
          </a:p>
        </p:txBody>
      </p:sp>
    </p:spTree>
    <p:extLst>
      <p:ext uri="{BB962C8B-B14F-4D97-AF65-F5344CB8AC3E}">
        <p14:creationId xmlns:p14="http://schemas.microsoft.com/office/powerpoint/2010/main" val="260557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8799008-FC34-47BA-B714-14E8723919D8}" type="datetimeFigureOut">
              <a:rPr lang="ru-RU" smtClean="0"/>
              <a:t>18.03.2020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DCE1504-8C39-46B8-8156-0779DC293363}" type="slidenum">
              <a:rPr lang="ru-RU" smtClean="0"/>
              <a:t>‹#›</a:t>
            </a:fld>
            <a:endParaRPr lang="ru-RU"/>
          </a:p>
        </p:txBody>
      </p:sp>
    </p:spTree>
    <p:extLst>
      <p:ext uri="{BB962C8B-B14F-4D97-AF65-F5344CB8AC3E}">
        <p14:creationId xmlns:p14="http://schemas.microsoft.com/office/powerpoint/2010/main" val="250587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8799008-FC34-47BA-B714-14E8723919D8}" type="datetimeFigureOut">
              <a:rPr lang="ru-RU" smtClean="0"/>
              <a:t>18.03.2020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DCE1504-8C39-46B8-8156-0779DC293363}" type="slidenum">
              <a:rPr lang="ru-RU" smtClean="0"/>
              <a:t>‹#›</a:t>
            </a:fld>
            <a:endParaRPr lang="ru-RU"/>
          </a:p>
        </p:txBody>
      </p:sp>
    </p:spTree>
    <p:extLst>
      <p:ext uri="{BB962C8B-B14F-4D97-AF65-F5344CB8AC3E}">
        <p14:creationId xmlns:p14="http://schemas.microsoft.com/office/powerpoint/2010/main" val="3160709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8799008-FC34-47BA-B714-14E8723919D8}" type="datetimeFigureOut">
              <a:rPr lang="ru-RU" smtClean="0"/>
              <a:t>18.03.2020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DCE1504-8C39-46B8-8156-0779DC293363}" type="slidenum">
              <a:rPr lang="ru-RU" smtClean="0"/>
              <a:t>‹#›</a:t>
            </a:fld>
            <a:endParaRPr lang="ru-RU"/>
          </a:p>
        </p:txBody>
      </p:sp>
    </p:spTree>
    <p:extLst>
      <p:ext uri="{BB962C8B-B14F-4D97-AF65-F5344CB8AC3E}">
        <p14:creationId xmlns:p14="http://schemas.microsoft.com/office/powerpoint/2010/main" val="293101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8799008-FC34-47BA-B714-14E8723919D8}" type="datetimeFigureOut">
              <a:rPr lang="ru-RU" smtClean="0"/>
              <a:t>18.03.2020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DCE1504-8C39-46B8-8156-0779DC293363}" type="slidenum">
              <a:rPr lang="ru-RU" smtClean="0"/>
              <a:t>‹#›</a:t>
            </a:fld>
            <a:endParaRPr lang="ru-RU"/>
          </a:p>
        </p:txBody>
      </p:sp>
    </p:spTree>
    <p:extLst>
      <p:ext uri="{BB962C8B-B14F-4D97-AF65-F5344CB8AC3E}">
        <p14:creationId xmlns:p14="http://schemas.microsoft.com/office/powerpoint/2010/main" val="371588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8799008-FC34-47BA-B714-14E8723919D8}" type="datetimeFigureOut">
              <a:rPr lang="ru-RU" smtClean="0"/>
              <a:t>18.03.2020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DCE1504-8C39-46B8-8156-0779DC293363}" type="slidenum">
              <a:rPr lang="ru-RU" smtClean="0"/>
              <a:t>‹#›</a:t>
            </a:fld>
            <a:endParaRPr lang="ru-RU"/>
          </a:p>
        </p:txBody>
      </p:sp>
    </p:spTree>
    <p:extLst>
      <p:ext uri="{BB962C8B-B14F-4D97-AF65-F5344CB8AC3E}">
        <p14:creationId xmlns:p14="http://schemas.microsoft.com/office/powerpoint/2010/main" val="3040058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8799008-FC34-47BA-B714-14E8723919D8}" type="datetimeFigureOut">
              <a:rPr lang="ru-RU" smtClean="0"/>
              <a:t>18.03.2020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DCE1504-8C39-46B8-8156-0779DC293363}" type="slidenum">
              <a:rPr lang="ru-RU" smtClean="0"/>
              <a:t>‹#›</a:t>
            </a:fld>
            <a:endParaRPr lang="ru-RU"/>
          </a:p>
        </p:txBody>
      </p:sp>
    </p:spTree>
    <p:extLst>
      <p:ext uri="{BB962C8B-B14F-4D97-AF65-F5344CB8AC3E}">
        <p14:creationId xmlns:p14="http://schemas.microsoft.com/office/powerpoint/2010/main" val="1985531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9008-FC34-47BA-B714-14E8723919D8}" type="datetimeFigureOut">
              <a:rPr lang="ru-RU" smtClean="0"/>
              <a:t>18.03.2020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E1504-8C39-46B8-8156-0779DC293363}" type="slidenum">
              <a:rPr lang="ru-RU" smtClean="0"/>
              <a:t>‹#›</a:t>
            </a:fld>
            <a:endParaRPr lang="ru-RU"/>
          </a:p>
        </p:txBody>
      </p:sp>
    </p:spTree>
    <p:extLst>
      <p:ext uri="{BB962C8B-B14F-4D97-AF65-F5344CB8AC3E}">
        <p14:creationId xmlns:p14="http://schemas.microsoft.com/office/powerpoint/2010/main" val="1534797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8.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0.jpe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7" Type="http://schemas.microsoft.com/office/2007/relationships/hdphoto" Target="../media/hdphoto5.wdp"/><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2" name="Заголовок 1"/>
          <p:cNvSpPr>
            <a:spLocks noGrp="1"/>
          </p:cNvSpPr>
          <p:nvPr>
            <p:ph type="ctrTitle"/>
          </p:nvPr>
        </p:nvSpPr>
        <p:spPr>
          <a:xfrm>
            <a:off x="2627784" y="116632"/>
            <a:ext cx="6120680" cy="1470025"/>
          </a:xfrm>
          <a:scene3d>
            <a:camera prst="isometricOffAxis1Right"/>
            <a:lightRig rig="threePt" dir="t"/>
          </a:scene3d>
        </p:spPr>
        <p:txBody>
          <a:bodyPr>
            <a:noAutofit/>
          </a:bodyPr>
          <a:lstStyle/>
          <a:p>
            <a:r>
              <a:rPr lang="ru-RU" sz="5400" b="1" dirty="0">
                <a:solidFill>
                  <a:srgbClr val="C00000"/>
                </a:solidFill>
                <a:latin typeface="Comic Sans MS" pitchFamily="66" charset="0"/>
              </a:rPr>
              <a:t>Живет </a:t>
            </a:r>
            <a:r>
              <a:rPr lang="ru-RU" sz="5400" b="1" dirty="0" smtClean="0">
                <a:solidFill>
                  <a:srgbClr val="C00000"/>
                </a:solidFill>
                <a:effectLst/>
                <a:latin typeface="Comic Sans MS" pitchFamily="66" charset="0"/>
              </a:rPr>
              <a:t>Победа </a:t>
            </a:r>
            <a:br>
              <a:rPr lang="ru-RU" sz="5400" b="1" dirty="0" smtClean="0">
                <a:solidFill>
                  <a:srgbClr val="C00000"/>
                </a:solidFill>
                <a:effectLst/>
                <a:latin typeface="Comic Sans MS" pitchFamily="66" charset="0"/>
              </a:rPr>
            </a:br>
            <a:r>
              <a:rPr lang="ru-RU" sz="5400" b="1" dirty="0" smtClean="0">
                <a:solidFill>
                  <a:srgbClr val="C00000"/>
                </a:solidFill>
                <a:effectLst/>
                <a:latin typeface="Comic Sans MS" pitchFamily="66" charset="0"/>
              </a:rPr>
              <a:t>в поколеньях!</a:t>
            </a:r>
            <a:endParaRPr lang="ru-RU" sz="5400" b="1" dirty="0">
              <a:solidFill>
                <a:srgbClr val="C00000"/>
              </a:solidFill>
              <a:latin typeface="Comic Sans MS" pitchFamily="66" charset="0"/>
            </a:endParaRPr>
          </a:p>
        </p:txBody>
      </p:sp>
    </p:spTree>
    <p:extLst>
      <p:ext uri="{BB962C8B-B14F-4D97-AF65-F5344CB8AC3E}">
        <p14:creationId xmlns:p14="http://schemas.microsoft.com/office/powerpoint/2010/main" val="228248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Заголовок 1"/>
          <p:cNvSpPr>
            <a:spLocks noGrp="1"/>
          </p:cNvSpPr>
          <p:nvPr>
            <p:ph type="title"/>
          </p:nvPr>
        </p:nvSpPr>
        <p:spPr>
          <a:xfrm>
            <a:off x="0" y="-22516"/>
            <a:ext cx="5724128" cy="5251716"/>
          </a:xfrm>
        </p:spPr>
        <p:txBody>
          <a:bodyPr>
            <a:normAutofit/>
          </a:bodyPr>
          <a:lstStyle/>
          <a:p>
            <a:r>
              <a:rPr lang="ru-RU" sz="2400" b="1" dirty="0"/>
              <a:t>КИБЕЦ АЛЕКСЕЙ АНТОНОВИЧ </a:t>
            </a:r>
            <a:br>
              <a:rPr lang="ru-RU" sz="2400" b="1" dirty="0"/>
            </a:br>
            <a:r>
              <a:rPr lang="ru-RU" sz="2000" dirty="0"/>
              <a:t>родился в 1906 году в Сумской области </a:t>
            </a:r>
            <a:r>
              <a:rPr lang="ru-RU" sz="2000" dirty="0" smtClean="0"/>
              <a:t/>
            </a:r>
            <a:br>
              <a:rPr lang="ru-RU" sz="2000" dirty="0" smtClean="0"/>
            </a:br>
            <a:r>
              <a:rPr lang="ru-RU" sz="2000" dirty="0" smtClean="0"/>
              <a:t>г</a:t>
            </a:r>
            <a:r>
              <a:rPr lang="ru-RU" sz="2000" dirty="0"/>
              <a:t>. </a:t>
            </a:r>
            <a:r>
              <a:rPr lang="ru-RU" sz="2000" dirty="0" smtClean="0"/>
              <a:t>Конотоп</a:t>
            </a:r>
            <a:r>
              <a:rPr lang="ru-RU" sz="2000" dirty="0"/>
              <a:t>, ул. Чапаевская, д.21</a:t>
            </a:r>
            <a:r>
              <a:rPr lang="ru-RU" sz="1800" dirty="0" smtClean="0"/>
              <a:t/>
            </a:r>
            <a:br>
              <a:rPr lang="ru-RU" sz="1800" dirty="0" smtClean="0"/>
            </a:br>
            <a:r>
              <a:rPr lang="ru-RU" sz="2000" dirty="0" smtClean="0"/>
              <a:t>Член </a:t>
            </a:r>
            <a:r>
              <a:rPr lang="ru-RU" sz="2000" dirty="0"/>
              <a:t>ВКП(б) с 1931 года. В ряды Рабоче-Крестьянской Красной Армии призван в 1940 году </a:t>
            </a:r>
            <a:r>
              <a:rPr lang="ru-RU" sz="2000" dirty="0" err="1"/>
              <a:t>Конотопским</a:t>
            </a:r>
            <a:r>
              <a:rPr lang="ru-RU" sz="2000" dirty="0"/>
              <a:t> РВК Сумской области. </a:t>
            </a:r>
            <a:br>
              <a:rPr lang="ru-RU" sz="2000" dirty="0"/>
            </a:br>
            <a:r>
              <a:rPr lang="ru-RU" sz="2000" dirty="0"/>
              <a:t>Активный участник Великой Отечественной войны с 22 июня 1941 года. Воевал в составе 9-й Гвардейской бомбардировочной авиационной </a:t>
            </a:r>
            <a:r>
              <a:rPr lang="ru-RU" sz="2000" dirty="0" err="1"/>
              <a:t>Сталинградско-Речицкой</a:t>
            </a:r>
            <a:r>
              <a:rPr lang="ru-RU" sz="2000" dirty="0"/>
              <a:t> </a:t>
            </a:r>
            <a:r>
              <a:rPr lang="ru-RU" sz="2000" dirty="0" smtClean="0"/>
              <a:t>ордена </a:t>
            </a:r>
            <a:r>
              <a:rPr lang="ru-RU" sz="2000" dirty="0"/>
              <a:t>Суворова дивизии. </a:t>
            </a:r>
            <a:r>
              <a:rPr lang="ru-RU" sz="2000" dirty="0" smtClean="0"/>
              <a:t> Награжден </a:t>
            </a:r>
            <a:r>
              <a:rPr lang="ru-RU" sz="2000" dirty="0"/>
              <a:t>орденом Отечественной войны II степени, медалями За Отвагу, За боевые заслуги, За оборону Сталинграда, За победу над Германией и многими другими. </a:t>
            </a:r>
            <a:r>
              <a:rPr lang="ru-RU" sz="2000" dirty="0" smtClean="0"/>
              <a:t/>
            </a:r>
            <a:br>
              <a:rPr lang="ru-RU" sz="2000" dirty="0" smtClean="0"/>
            </a:br>
            <a:r>
              <a:rPr lang="ru-RU" sz="2000" dirty="0"/>
              <a:t>Уволен из рядов Вооруженных Сил СССР в звании гвардии майора. </a:t>
            </a:r>
          </a:p>
        </p:txBody>
      </p:sp>
      <p:pic>
        <p:nvPicPr>
          <p:cNvPr id="6146" name="Picture 2" descr="Кибец Алексей Антонович"/>
          <p:cNvPicPr>
            <a:picLocks noChangeAspect="1" noChangeArrowheads="1"/>
          </p:cNvPicPr>
          <p:nvPr/>
        </p:nvPicPr>
        <p:blipFill rotWithShape="1">
          <a:blip r:embed="rId3">
            <a:extLst>
              <a:ext uri="{28A0092B-C50C-407E-A947-70E740481C1C}">
                <a14:useLocalDpi xmlns:a14="http://schemas.microsoft.com/office/drawing/2010/main" val="0"/>
              </a:ext>
            </a:extLst>
          </a:blip>
          <a:srcRect t="6668" r="3194" b="1211"/>
          <a:stretch/>
        </p:blipFill>
        <p:spPr bwMode="auto">
          <a:xfrm>
            <a:off x="5724128" y="116632"/>
            <a:ext cx="3238845" cy="467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13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34" t="13140" r="72715" b="27253"/>
          <a:stretch/>
        </p:blipFill>
        <p:spPr bwMode="auto">
          <a:xfrm>
            <a:off x="258727" y="199439"/>
            <a:ext cx="3812305" cy="6469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231" t="19885" r="22654" b="9416"/>
          <a:stretch/>
        </p:blipFill>
        <p:spPr bwMode="auto">
          <a:xfrm>
            <a:off x="4355976" y="203293"/>
            <a:ext cx="4563564"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872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pic>
        <p:nvPicPr>
          <p:cNvPr id="23554" name="Рисунок 1"/>
          <p:cNvPicPr>
            <a:picLocks noChangeAspect="1" noChangeArrowheads="1"/>
          </p:cNvPicPr>
          <p:nvPr/>
        </p:nvPicPr>
        <p:blipFill rotWithShape="1">
          <a:blip r:embed="rId3">
            <a:extLst>
              <a:ext uri="{28A0092B-C50C-407E-A947-70E740481C1C}">
                <a14:useLocalDpi xmlns:a14="http://schemas.microsoft.com/office/drawing/2010/main" val="0"/>
              </a:ext>
            </a:extLst>
          </a:blip>
          <a:srcRect l="46642" t="10407" r="22807" b="19015"/>
          <a:stretch/>
        </p:blipFill>
        <p:spPr bwMode="auto">
          <a:xfrm>
            <a:off x="4563618" y="281362"/>
            <a:ext cx="4367836" cy="631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14432" r="16254"/>
          <a:stretch/>
        </p:blipFill>
        <p:spPr>
          <a:xfrm>
            <a:off x="827584" y="1873668"/>
            <a:ext cx="3169085" cy="3048000"/>
          </a:xfrm>
          <a:prstGeom prst="rect">
            <a:avLst/>
          </a:prstGeom>
        </p:spPr>
      </p:pic>
    </p:spTree>
    <p:extLst>
      <p:ext uri="{BB962C8B-B14F-4D97-AF65-F5344CB8AC3E}">
        <p14:creationId xmlns:p14="http://schemas.microsoft.com/office/powerpoint/2010/main" val="379543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pic>
        <p:nvPicPr>
          <p:cNvPr id="23554" name="Рисунок 1"/>
          <p:cNvPicPr>
            <a:picLocks noChangeAspect="1" noChangeArrowheads="1"/>
          </p:cNvPicPr>
          <p:nvPr/>
        </p:nvPicPr>
        <p:blipFill rotWithShape="1">
          <a:blip r:embed="rId3">
            <a:extLst>
              <a:ext uri="{28A0092B-C50C-407E-A947-70E740481C1C}">
                <a14:useLocalDpi xmlns:a14="http://schemas.microsoft.com/office/drawing/2010/main" val="0"/>
              </a:ext>
            </a:extLst>
          </a:blip>
          <a:srcRect l="10184" t="8456" r="78003" b="61621"/>
          <a:stretch/>
        </p:blipFill>
        <p:spPr bwMode="auto">
          <a:xfrm>
            <a:off x="971600" y="1124744"/>
            <a:ext cx="2664295" cy="422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https://sun9-5.userapi.com/c205816/v205816451/9e821/WyrhCo-fL7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01" t="19286" r="17446" b="6949"/>
          <a:stretch/>
        </p:blipFill>
        <p:spPr bwMode="auto">
          <a:xfrm>
            <a:off x="4139952" y="344421"/>
            <a:ext cx="4750810" cy="6192688"/>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txBox="1">
            <a:spLocks/>
          </p:cNvSpPr>
          <p:nvPr/>
        </p:nvSpPr>
        <p:spPr>
          <a:xfrm>
            <a:off x="5724128" y="5877272"/>
            <a:ext cx="2160240"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Алексей</a:t>
            </a:r>
          </a:p>
        </p:txBody>
      </p:sp>
    </p:spTree>
    <p:extLst>
      <p:ext uri="{BB962C8B-B14F-4D97-AF65-F5344CB8AC3E}">
        <p14:creationId xmlns:p14="http://schemas.microsoft.com/office/powerpoint/2010/main" val="121485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animEffect transition="in" filter="fade">
                                      <p:cBhvr>
                                        <p:cTn id="9" dur="500"/>
                                        <p:tgtEl>
                                          <p:spTgt spid="2355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pic>
        <p:nvPicPr>
          <p:cNvPr id="8194" name="Рисунок 1"/>
          <p:cNvPicPr>
            <a:picLocks noChangeAspect="1" noChangeArrowheads="1"/>
          </p:cNvPicPr>
          <p:nvPr/>
        </p:nvPicPr>
        <p:blipFill rotWithShape="1">
          <a:blip r:embed="rId3">
            <a:extLst>
              <a:ext uri="{28A0092B-C50C-407E-A947-70E740481C1C}">
                <a14:useLocalDpi xmlns:a14="http://schemas.microsoft.com/office/drawing/2010/main" val="0"/>
              </a:ext>
            </a:extLst>
          </a:blip>
          <a:srcRect l="5010" t="9033" r="73172" b="30062"/>
          <a:stretch/>
        </p:blipFill>
        <p:spPr bwMode="auto">
          <a:xfrm>
            <a:off x="444226" y="232100"/>
            <a:ext cx="3623718" cy="633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1"/>
          <p:cNvPicPr>
            <a:picLocks noChangeAspect="1" noChangeArrowheads="1"/>
          </p:cNvPicPr>
          <p:nvPr/>
        </p:nvPicPr>
        <p:blipFill rotWithShape="1">
          <a:blip r:embed="rId3">
            <a:extLst>
              <a:ext uri="{28A0092B-C50C-407E-A947-70E740481C1C}">
                <a14:useLocalDpi xmlns:a14="http://schemas.microsoft.com/office/drawing/2010/main" val="0"/>
              </a:ext>
            </a:extLst>
          </a:blip>
          <a:srcRect l="46521" t="15495" r="22611" b="13993"/>
          <a:stretch/>
        </p:blipFill>
        <p:spPr bwMode="auto">
          <a:xfrm>
            <a:off x="4427984" y="227232"/>
            <a:ext cx="4431794" cy="633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04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pic>
        <p:nvPicPr>
          <p:cNvPr id="10242" name="Рисунок 1"/>
          <p:cNvPicPr>
            <a:picLocks noChangeAspect="1" noChangeArrowheads="1"/>
          </p:cNvPicPr>
          <p:nvPr/>
        </p:nvPicPr>
        <p:blipFill rotWithShape="1">
          <a:blip r:embed="rId3">
            <a:extLst>
              <a:ext uri="{28A0092B-C50C-407E-A947-70E740481C1C}">
                <a14:useLocalDpi xmlns:a14="http://schemas.microsoft.com/office/drawing/2010/main" val="0"/>
              </a:ext>
            </a:extLst>
          </a:blip>
          <a:srcRect l="5172" t="19614" r="4164" b="13029"/>
          <a:stretch/>
        </p:blipFill>
        <p:spPr bwMode="auto">
          <a:xfrm>
            <a:off x="11968" y="1124744"/>
            <a:ext cx="9144000" cy="425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1331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074"/>
            <a:ext cx="9143999" cy="6858000"/>
          </a:xfrm>
          <a:prstGeom prst="rect">
            <a:avLst/>
          </a:prstGeom>
        </p:spPr>
      </p:pic>
      <p:pic>
        <p:nvPicPr>
          <p:cNvPr id="4098" name="Picture 2" descr="https://sun9-69.userapi.com/c855132/v855132408/210c70/-YvrIhBlYi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04" t="4383" b="6802"/>
          <a:stretch/>
        </p:blipFill>
        <p:spPr bwMode="auto">
          <a:xfrm rot="16200000" flipH="1">
            <a:off x="2697464" y="-318824"/>
            <a:ext cx="5544616" cy="7279624"/>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2699792" y="1153890"/>
            <a:ext cx="2160240"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Алексей</a:t>
            </a:r>
          </a:p>
        </p:txBody>
      </p:sp>
      <p:sp>
        <p:nvSpPr>
          <p:cNvPr id="7" name="Заголовок 1"/>
          <p:cNvSpPr txBox="1">
            <a:spLocks/>
          </p:cNvSpPr>
          <p:nvPr/>
        </p:nvSpPr>
        <p:spPr>
          <a:xfrm>
            <a:off x="6983760" y="1052736"/>
            <a:ext cx="2160240"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Вера</a:t>
            </a:r>
            <a:endParaRPr lang="ru-RU" sz="1800" b="1" dirty="0">
              <a:latin typeface="Comic Sans MS" pitchFamily="66" charset="0"/>
            </a:endParaRPr>
          </a:p>
        </p:txBody>
      </p:sp>
      <p:sp>
        <p:nvSpPr>
          <p:cNvPr id="8" name="Заголовок 1"/>
          <p:cNvSpPr txBox="1">
            <a:spLocks/>
          </p:cNvSpPr>
          <p:nvPr/>
        </p:nvSpPr>
        <p:spPr>
          <a:xfrm>
            <a:off x="2051720" y="2348880"/>
            <a:ext cx="2160240"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Алина</a:t>
            </a:r>
            <a:endParaRPr lang="ru-RU" sz="1800" b="1" dirty="0">
              <a:latin typeface="Comic Sans MS" pitchFamily="66" charset="0"/>
            </a:endParaRPr>
          </a:p>
        </p:txBody>
      </p:sp>
      <p:sp>
        <p:nvSpPr>
          <p:cNvPr id="9" name="Заголовок 1"/>
          <p:cNvSpPr txBox="1">
            <a:spLocks/>
          </p:cNvSpPr>
          <p:nvPr/>
        </p:nvSpPr>
        <p:spPr>
          <a:xfrm>
            <a:off x="4389651" y="4005064"/>
            <a:ext cx="2160240"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Инна</a:t>
            </a:r>
            <a:endParaRPr lang="ru-RU" sz="1800" b="1" dirty="0">
              <a:latin typeface="Comic Sans MS" pitchFamily="66" charset="0"/>
            </a:endParaRPr>
          </a:p>
        </p:txBody>
      </p:sp>
    </p:spTree>
    <p:extLst>
      <p:ext uri="{BB962C8B-B14F-4D97-AF65-F5344CB8AC3E}">
        <p14:creationId xmlns:p14="http://schemas.microsoft.com/office/powerpoint/2010/main" val="269592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pic>
        <p:nvPicPr>
          <p:cNvPr id="11266" name="Picture 2" descr="D:\Фотки\Солосенко Н.П\Кибец Алексей Антонович2.JPG"/>
          <p:cNvPicPr>
            <a:picLocks noChangeAspect="1" noChangeArrowheads="1"/>
          </p:cNvPicPr>
          <p:nvPr/>
        </p:nvPicPr>
        <p:blipFill rotWithShape="1">
          <a:blip r:embed="rId3">
            <a:extLst>
              <a:ext uri="{28A0092B-C50C-407E-A947-70E740481C1C}">
                <a14:useLocalDpi xmlns:a14="http://schemas.microsoft.com/office/drawing/2010/main" val="0"/>
              </a:ext>
            </a:extLst>
          </a:blip>
          <a:srcRect l="1815" r="1800" b="2551"/>
          <a:stretch/>
        </p:blipFill>
        <p:spPr bwMode="auto">
          <a:xfrm>
            <a:off x="288504" y="201199"/>
            <a:ext cx="4094923" cy="647913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Фотки\Солосенко Н.П\Кибец Алексей Антонович1.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014" t="2325" b="1614"/>
          <a:stretch/>
        </p:blipFill>
        <p:spPr bwMode="auto">
          <a:xfrm>
            <a:off x="4716016" y="201198"/>
            <a:ext cx="4176464" cy="6473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25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Заголовок 1"/>
          <p:cNvSpPr>
            <a:spLocks noGrp="1"/>
          </p:cNvSpPr>
          <p:nvPr>
            <p:ph type="title"/>
          </p:nvPr>
        </p:nvSpPr>
        <p:spPr>
          <a:xfrm>
            <a:off x="3742319" y="7775"/>
            <a:ext cx="5401681" cy="5351108"/>
          </a:xfrm>
        </p:spPr>
        <p:txBody>
          <a:bodyPr>
            <a:normAutofit/>
          </a:bodyPr>
          <a:lstStyle/>
          <a:p>
            <a:r>
              <a:rPr lang="ru-RU" sz="2400" b="1" dirty="0"/>
              <a:t>КИБЕЦ </a:t>
            </a:r>
            <a:r>
              <a:rPr lang="ru-RU" sz="2400" b="1" dirty="0" smtClean="0"/>
              <a:t>ИВАН </a:t>
            </a:r>
            <a:r>
              <a:rPr lang="ru-RU" sz="2400" b="1" dirty="0"/>
              <a:t>АНТОНОВИЧ </a:t>
            </a:r>
            <a:br>
              <a:rPr lang="ru-RU" sz="2400" b="1" dirty="0"/>
            </a:br>
            <a:r>
              <a:rPr lang="ru-RU" sz="2000" dirty="0"/>
              <a:t>родился в </a:t>
            </a:r>
            <a:r>
              <a:rPr lang="ru-RU" sz="2000" dirty="0" smtClean="0"/>
              <a:t>1912 </a:t>
            </a:r>
            <a:r>
              <a:rPr lang="ru-RU" sz="2000" dirty="0"/>
              <a:t>году в Сумской области </a:t>
            </a:r>
            <a:r>
              <a:rPr lang="ru-RU" sz="2000" dirty="0" smtClean="0"/>
              <a:t/>
            </a:r>
            <a:br>
              <a:rPr lang="ru-RU" sz="2000" dirty="0" smtClean="0"/>
            </a:br>
            <a:r>
              <a:rPr lang="ru-RU" sz="2000" dirty="0" smtClean="0"/>
              <a:t>г</a:t>
            </a:r>
            <a:r>
              <a:rPr lang="ru-RU" sz="2000" dirty="0"/>
              <a:t>. </a:t>
            </a:r>
            <a:r>
              <a:rPr lang="ru-RU" sz="2000" dirty="0" smtClean="0"/>
              <a:t>Конотоп</a:t>
            </a:r>
            <a:r>
              <a:rPr lang="ru-RU" sz="2000" dirty="0"/>
              <a:t>, ул. Чапаевская, </a:t>
            </a:r>
            <a:r>
              <a:rPr lang="ru-RU" sz="2000" dirty="0" smtClean="0"/>
              <a:t>д.21.</a:t>
            </a:r>
            <a:r>
              <a:rPr lang="ru-RU" sz="1800" dirty="0" smtClean="0"/>
              <a:t/>
            </a:r>
            <a:br>
              <a:rPr lang="ru-RU" sz="1800" dirty="0" smtClean="0"/>
            </a:br>
            <a:r>
              <a:rPr lang="ru-RU" sz="1800" dirty="0" smtClean="0"/>
              <a:t>После окончания </a:t>
            </a:r>
            <a:r>
              <a:rPr lang="ru-RU" sz="2000" dirty="0" smtClean="0"/>
              <a:t>в </a:t>
            </a:r>
            <a:r>
              <a:rPr lang="ru-RU" sz="2000" dirty="0"/>
              <a:t>1934 году </a:t>
            </a:r>
            <a:r>
              <a:rPr lang="ru-RU" sz="2000" dirty="0" smtClean="0"/>
              <a:t>Харьковского химико-алюминиевого техникума работал по специальности на коксохимическом заводе им. Орджоникидзе в г. Днепродзержинске на должности помощника начальника цеха. 7 августа 1941 г. в связи с эвакуацией завода направлен в г. Орск. </a:t>
            </a:r>
            <a:r>
              <a:rPr lang="ru-RU" sz="2000" dirty="0"/>
              <a:t>На службу не был призван в связи с плохим зрением. </a:t>
            </a:r>
            <a:r>
              <a:rPr lang="ru-RU" sz="2000" dirty="0" smtClean="0"/>
              <a:t>19 сентября 1941 г. принят на </a:t>
            </a:r>
            <a:r>
              <a:rPr lang="ru-RU" sz="2000" dirty="0" err="1" smtClean="0"/>
              <a:t>Губахиский</a:t>
            </a:r>
            <a:r>
              <a:rPr lang="ru-RU" sz="2000" dirty="0" smtClean="0"/>
              <a:t> КХЗ в </a:t>
            </a:r>
            <a:r>
              <a:rPr lang="ru-RU" sz="2000" dirty="0" err="1" smtClean="0"/>
              <a:t>машино</a:t>
            </a:r>
            <a:r>
              <a:rPr lang="ru-RU" sz="2000" dirty="0" smtClean="0"/>
              <a:t>-сульфатный цех начальником смены. В 1954 г. переведен на </a:t>
            </a:r>
            <a:r>
              <a:rPr lang="ru-RU" sz="2000" dirty="0" err="1" smtClean="0"/>
              <a:t>Ясиновский</a:t>
            </a:r>
            <a:r>
              <a:rPr lang="ru-RU" sz="2000" dirty="0" smtClean="0"/>
              <a:t> КХЗ заместителем начальника цеха улавливания. </a:t>
            </a:r>
            <a:br>
              <a:rPr lang="ru-RU" sz="2000" dirty="0" smtClean="0"/>
            </a:br>
            <a:endParaRPr lang="ru-RU" sz="2000" dirty="0"/>
          </a:p>
        </p:txBody>
      </p:sp>
      <p:pic>
        <p:nvPicPr>
          <p:cNvPr id="1026" name="Picture 2" descr="https://sun9-68.userapi.com/c857320/v857320408/121401/ogptJ7U8uh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25" t="21481" r="16648" b="5092"/>
          <a:stretch/>
        </p:blipFill>
        <p:spPr bwMode="auto">
          <a:xfrm>
            <a:off x="107504" y="188640"/>
            <a:ext cx="3494315" cy="4441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48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descr="D:\р с\стахановское движение\фото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8640"/>
            <a:ext cx="3312368" cy="4435604"/>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3707903" y="0"/>
            <a:ext cx="5184577" cy="546774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dirty="0" smtClean="0"/>
              <a:t>В 1957 г. откомандирован на </a:t>
            </a:r>
            <a:r>
              <a:rPr lang="ru-RU" sz="2000" dirty="0" err="1" smtClean="0"/>
              <a:t>Алчевский</a:t>
            </a:r>
            <a:r>
              <a:rPr lang="ru-RU" sz="2000" dirty="0" smtClean="0"/>
              <a:t> металлургический завод им. Ворошилова на должность начальника цеха Улавливание №2. В 1967 г. вышел на пенсию. </a:t>
            </a:r>
          </a:p>
          <a:p>
            <a:r>
              <a:rPr lang="ru-RU" sz="2000" dirty="0" smtClean="0"/>
              <a:t>Умер 3 февраля 2000 г.</a:t>
            </a:r>
            <a:br>
              <a:rPr lang="ru-RU" sz="2000" dirty="0" smtClean="0"/>
            </a:br>
            <a:r>
              <a:rPr lang="ru-RU" sz="2000" dirty="0" smtClean="0"/>
              <a:t>Награжден медалями За доблестный труд в Великой Отечественной войне, За трудовое отличие, За трудовую доблесть, 50 лет победы в Великой Отечественной войне, Георгия Жукова.  </a:t>
            </a:r>
            <a:br>
              <a:rPr lang="ru-RU" sz="2000" dirty="0" smtClean="0"/>
            </a:br>
            <a:endParaRPr lang="ru-RU" sz="2000" dirty="0"/>
          </a:p>
        </p:txBody>
      </p:sp>
    </p:spTree>
    <p:extLst>
      <p:ext uri="{BB962C8B-B14F-4D97-AF65-F5344CB8AC3E}">
        <p14:creationId xmlns:p14="http://schemas.microsoft.com/office/powerpoint/2010/main" val="146008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122718" y="476672"/>
            <a:ext cx="4474840" cy="6250706"/>
          </a:xfrm>
        </p:spPr>
        <p:txBody>
          <a:bodyPr>
            <a:normAutofit/>
          </a:bodyPr>
          <a:lstStyle/>
          <a:p>
            <a:pPr fontAlgn="base"/>
            <a:r>
              <a:rPr lang="ru-RU" sz="2200" b="1" dirty="0">
                <a:solidFill>
                  <a:srgbClr val="002060"/>
                </a:solidFill>
              </a:rPr>
              <a:t>Они мечтали и любили,</a:t>
            </a:r>
            <a:br>
              <a:rPr lang="ru-RU" sz="2200" b="1" dirty="0">
                <a:solidFill>
                  <a:srgbClr val="002060"/>
                </a:solidFill>
              </a:rPr>
            </a:br>
            <a:r>
              <a:rPr lang="ru-RU" sz="2200" b="1" dirty="0">
                <a:solidFill>
                  <a:srgbClr val="002060"/>
                </a:solidFill>
              </a:rPr>
              <a:t>Но, обнимая матерей,</a:t>
            </a:r>
            <a:br>
              <a:rPr lang="ru-RU" sz="2200" b="1" dirty="0">
                <a:solidFill>
                  <a:srgbClr val="002060"/>
                </a:solidFill>
              </a:rPr>
            </a:br>
            <a:r>
              <a:rPr lang="ru-RU" sz="2200" b="1" dirty="0">
                <a:solidFill>
                  <a:srgbClr val="002060"/>
                </a:solidFill>
              </a:rPr>
              <a:t>На фронт бесстрашно уходили</a:t>
            </a:r>
            <a:br>
              <a:rPr lang="ru-RU" sz="2200" b="1" dirty="0">
                <a:solidFill>
                  <a:srgbClr val="002060"/>
                </a:solidFill>
              </a:rPr>
            </a:br>
            <a:r>
              <a:rPr lang="ru-RU" sz="2200" b="1" dirty="0">
                <a:solidFill>
                  <a:srgbClr val="002060"/>
                </a:solidFill>
              </a:rPr>
              <a:t>На стражу Родины своей.</a:t>
            </a:r>
            <a:br>
              <a:rPr lang="ru-RU" sz="2200" b="1" dirty="0">
                <a:solidFill>
                  <a:srgbClr val="002060"/>
                </a:solidFill>
              </a:rPr>
            </a:br>
            <a:r>
              <a:rPr lang="ru-RU" sz="2200" b="1" dirty="0">
                <a:solidFill>
                  <a:srgbClr val="002060"/>
                </a:solidFill>
              </a:rPr>
              <a:t>Как много пало смертью храбрых,</a:t>
            </a:r>
            <a:br>
              <a:rPr lang="ru-RU" sz="2200" b="1" dirty="0">
                <a:solidFill>
                  <a:srgbClr val="002060"/>
                </a:solidFill>
              </a:rPr>
            </a:br>
            <a:r>
              <a:rPr lang="ru-RU" sz="2200" b="1" dirty="0">
                <a:solidFill>
                  <a:srgbClr val="002060"/>
                </a:solidFill>
              </a:rPr>
              <a:t>Сколь многих прекратился род!..</a:t>
            </a:r>
            <a:br>
              <a:rPr lang="ru-RU" sz="2200" b="1" dirty="0">
                <a:solidFill>
                  <a:srgbClr val="002060"/>
                </a:solidFill>
              </a:rPr>
            </a:br>
            <a:r>
              <a:rPr lang="ru-RU" sz="2200" b="1" dirty="0">
                <a:solidFill>
                  <a:srgbClr val="002060"/>
                </a:solidFill>
              </a:rPr>
              <a:t>Но память подвигов их славных</a:t>
            </a:r>
            <a:br>
              <a:rPr lang="ru-RU" sz="2200" b="1" dirty="0">
                <a:solidFill>
                  <a:srgbClr val="002060"/>
                </a:solidFill>
              </a:rPr>
            </a:br>
            <a:r>
              <a:rPr lang="ru-RU" sz="2200" b="1" dirty="0">
                <a:solidFill>
                  <a:srgbClr val="002060"/>
                </a:solidFill>
              </a:rPr>
              <a:t>Хранит священно наш народ.</a:t>
            </a:r>
            <a:br>
              <a:rPr lang="ru-RU" sz="2200" b="1" dirty="0">
                <a:solidFill>
                  <a:srgbClr val="002060"/>
                </a:solidFill>
              </a:rPr>
            </a:br>
            <a:r>
              <a:rPr lang="ru-RU" sz="2200" b="1" dirty="0">
                <a:solidFill>
                  <a:srgbClr val="002060"/>
                </a:solidFill>
              </a:rPr>
              <a:t>О, сколько нитей-поколений</a:t>
            </a:r>
            <a:br>
              <a:rPr lang="ru-RU" sz="2200" b="1" dirty="0">
                <a:solidFill>
                  <a:srgbClr val="002060"/>
                </a:solidFill>
              </a:rPr>
            </a:br>
            <a:r>
              <a:rPr lang="ru-RU" sz="2200" b="1" dirty="0">
                <a:solidFill>
                  <a:srgbClr val="002060"/>
                </a:solidFill>
              </a:rPr>
              <a:t>Та перерезала война!</a:t>
            </a:r>
            <a:br>
              <a:rPr lang="ru-RU" sz="2200" b="1" dirty="0">
                <a:solidFill>
                  <a:srgbClr val="002060"/>
                </a:solidFill>
              </a:rPr>
            </a:br>
            <a:r>
              <a:rPr lang="ru-RU" sz="2200" b="1" dirty="0">
                <a:solidFill>
                  <a:srgbClr val="002060"/>
                </a:solidFill>
              </a:rPr>
              <a:t>О, скольких будущих творений</a:t>
            </a:r>
            <a:br>
              <a:rPr lang="ru-RU" sz="2200" b="1" dirty="0">
                <a:solidFill>
                  <a:srgbClr val="002060"/>
                </a:solidFill>
              </a:rPr>
            </a:br>
            <a:r>
              <a:rPr lang="ru-RU" sz="2200" b="1" dirty="0">
                <a:solidFill>
                  <a:srgbClr val="002060"/>
                </a:solidFill>
              </a:rPr>
              <a:t>Лишила Родину она!</a:t>
            </a:r>
            <a:br>
              <a:rPr lang="ru-RU" sz="2200" b="1" dirty="0">
                <a:solidFill>
                  <a:srgbClr val="002060"/>
                </a:solidFill>
              </a:rPr>
            </a:br>
            <a:r>
              <a:rPr lang="ru-RU" sz="2200" b="1" dirty="0">
                <a:solidFill>
                  <a:srgbClr val="002060"/>
                </a:solidFill>
              </a:rPr>
              <a:t>Май плачет вешними дождями…</a:t>
            </a:r>
            <a:br>
              <a:rPr lang="ru-RU" sz="2200" b="1" dirty="0">
                <a:solidFill>
                  <a:srgbClr val="002060"/>
                </a:solidFill>
              </a:rPr>
            </a:br>
            <a:r>
              <a:rPr lang="ru-RU" sz="2200" b="1" dirty="0">
                <a:solidFill>
                  <a:srgbClr val="002060"/>
                </a:solidFill>
              </a:rPr>
              <a:t>Глухими громами грозя,</a:t>
            </a:r>
            <a:br>
              <a:rPr lang="ru-RU" sz="2200" b="1" dirty="0">
                <a:solidFill>
                  <a:srgbClr val="002060"/>
                </a:solidFill>
              </a:rPr>
            </a:br>
            <a:r>
              <a:rPr lang="ru-RU" sz="2200" b="1" dirty="0">
                <a:solidFill>
                  <a:srgbClr val="002060"/>
                </a:solidFill>
              </a:rPr>
              <a:t>Земля напомнит нам слезами,</a:t>
            </a:r>
            <a:br>
              <a:rPr lang="ru-RU" sz="2200" b="1" dirty="0">
                <a:solidFill>
                  <a:srgbClr val="002060"/>
                </a:solidFill>
              </a:rPr>
            </a:br>
            <a:r>
              <a:rPr lang="ru-RU" sz="2200" b="1" dirty="0">
                <a:solidFill>
                  <a:srgbClr val="002060"/>
                </a:solidFill>
              </a:rPr>
              <a:t>О том, что забывать </a:t>
            </a:r>
            <a:r>
              <a:rPr lang="ru-RU" sz="2200" b="1" dirty="0" smtClean="0">
                <a:solidFill>
                  <a:srgbClr val="002060"/>
                </a:solidFill>
              </a:rPr>
              <a:t>нельзя!</a:t>
            </a:r>
            <a:r>
              <a:rPr lang="ru-RU" b="1" dirty="0">
                <a:solidFill>
                  <a:srgbClr val="002060"/>
                </a:solidFill>
              </a:rPr>
              <a:t/>
            </a:r>
            <a:br>
              <a:rPr lang="ru-RU" b="1" dirty="0">
                <a:solidFill>
                  <a:srgbClr val="002060"/>
                </a:solidFill>
              </a:rPr>
            </a:br>
            <a:endParaRPr lang="ru-RU" b="1" dirty="0">
              <a:solidFill>
                <a:srgbClr val="002060"/>
              </a:solidFill>
            </a:endParaRPr>
          </a:p>
        </p:txBody>
      </p:sp>
    </p:spTree>
    <p:extLst>
      <p:ext uri="{BB962C8B-B14F-4D97-AF65-F5344CB8AC3E}">
        <p14:creationId xmlns:p14="http://schemas.microsoft.com/office/powerpoint/2010/main" val="316597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074"/>
            <a:ext cx="9143999" cy="6858000"/>
          </a:xfrm>
          <a:prstGeom prst="rect">
            <a:avLst/>
          </a:prstGeom>
        </p:spPr>
      </p:pic>
      <p:pic>
        <p:nvPicPr>
          <p:cNvPr id="5122" name="Picture 2" descr="https://sun9-71.userapi.com/c858124/v858124408/1ad2ed/m-2yVBcgedQ.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2" t="8226" r="5427" b="1769"/>
          <a:stretch/>
        </p:blipFill>
        <p:spPr bwMode="auto">
          <a:xfrm rot="5400000">
            <a:off x="3401092" y="1106031"/>
            <a:ext cx="6446207" cy="468045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sun9-69.userapi.com/c858520/v858520938/122f7b/1W_4ulYxMV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15" t="23457" r="13397" b="10992"/>
          <a:stretch/>
        </p:blipFill>
        <p:spPr bwMode="auto">
          <a:xfrm>
            <a:off x="20216" y="1139154"/>
            <a:ext cx="4201886" cy="4614208"/>
          </a:xfrm>
          <a:prstGeom prst="rect">
            <a:avLst/>
          </a:prstGeom>
          <a:noFill/>
          <a:extLst>
            <a:ext uri="{909E8E84-426E-40DD-AFC4-6F175D3DCCD1}">
              <a14:hiddenFill xmlns:a14="http://schemas.microsoft.com/office/drawing/2010/main">
                <a:solidFill>
                  <a:srgbClr val="FFFFFF"/>
                </a:solidFill>
              </a14:hiddenFill>
            </a:ext>
          </a:extLst>
        </p:spPr>
      </p:pic>
      <p:sp>
        <p:nvSpPr>
          <p:cNvPr id="8" name="Заголовок 1"/>
          <p:cNvSpPr txBox="1">
            <a:spLocks/>
          </p:cNvSpPr>
          <p:nvPr/>
        </p:nvSpPr>
        <p:spPr>
          <a:xfrm>
            <a:off x="424982" y="5213704"/>
            <a:ext cx="3392353"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Иван с мамой</a:t>
            </a:r>
            <a:endParaRPr lang="ru-RU" sz="1800" b="1" dirty="0">
              <a:latin typeface="Comic Sans MS" pitchFamily="66" charset="0"/>
            </a:endParaRPr>
          </a:p>
        </p:txBody>
      </p:sp>
      <p:sp>
        <p:nvSpPr>
          <p:cNvPr id="6" name="Заголовок 5"/>
          <p:cNvSpPr>
            <a:spLocks noGrp="1"/>
          </p:cNvSpPr>
          <p:nvPr>
            <p:ph type="title"/>
          </p:nvPr>
        </p:nvSpPr>
        <p:spPr/>
        <p:txBody>
          <a:bodyPr/>
          <a:lstStyle/>
          <a:p>
            <a:endParaRPr lang="ru-RU"/>
          </a:p>
        </p:txBody>
      </p:sp>
    </p:spTree>
    <p:extLst>
      <p:ext uri="{BB962C8B-B14F-4D97-AF65-F5344CB8AC3E}">
        <p14:creationId xmlns:p14="http://schemas.microsoft.com/office/powerpoint/2010/main" val="152483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074"/>
            <a:ext cx="9143999" cy="6858000"/>
          </a:xfrm>
          <a:prstGeom prst="rect">
            <a:avLst/>
          </a:prstGeom>
        </p:spPr>
      </p:pic>
      <p:pic>
        <p:nvPicPr>
          <p:cNvPr id="8194" name="Picture 2" descr="https://sun9-29.userapi.com/c857324/v857324408/12951c/BDTsGR9-bKo.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203" t="3567" r="8582" b="2022"/>
          <a:stretch/>
        </p:blipFill>
        <p:spPr bwMode="auto">
          <a:xfrm rot="16200000">
            <a:off x="3044379" y="-753782"/>
            <a:ext cx="3477325" cy="490651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sun9-5.userapi.com/c854016/v854016408/21406c/vrbLWHlPnj0.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4443" t="2996" r="8380" b="3729"/>
          <a:stretch/>
        </p:blipFill>
        <p:spPr bwMode="auto">
          <a:xfrm rot="16200000">
            <a:off x="3063398" y="2656026"/>
            <a:ext cx="3439287" cy="490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298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pic>
        <p:nvPicPr>
          <p:cNvPr id="12291" name="Picture 3" descr="D:\р с\стахановское движение\20160920_14125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46" t="6766" r="6911"/>
          <a:stretch/>
        </p:blipFill>
        <p:spPr bwMode="auto">
          <a:xfrm>
            <a:off x="7425087" y="0"/>
            <a:ext cx="1492244" cy="225007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р с\стахановское движение\20160920_14130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93" t="6587" r="6525"/>
          <a:stretch/>
        </p:blipFill>
        <p:spPr bwMode="auto">
          <a:xfrm>
            <a:off x="7430279" y="4679911"/>
            <a:ext cx="1487052" cy="2126903"/>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D:\р с\стахановское движение\20160920_14131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690" t="6640" r="6558"/>
          <a:stretch/>
        </p:blipFill>
        <p:spPr bwMode="auto">
          <a:xfrm>
            <a:off x="7430279" y="2309969"/>
            <a:ext cx="1487052" cy="23210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un9-58.userapi.com/c857532/v857532408/1a9611/62zRtSIxf1o.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rcRect l="2452" t="1561" r="9287" b="3791"/>
          <a:stretch/>
        </p:blipFill>
        <p:spPr bwMode="auto">
          <a:xfrm rot="16200000">
            <a:off x="1249673" y="757077"/>
            <a:ext cx="4979576" cy="7119898"/>
          </a:xfrm>
          <a:prstGeom prst="rect">
            <a:avLst/>
          </a:prstGeom>
          <a:noFill/>
          <a:extLst>
            <a:ext uri="{909E8E84-426E-40DD-AFC4-6F175D3DCCD1}">
              <a14:hiddenFill xmlns:a14="http://schemas.microsoft.com/office/drawing/2010/main">
                <a:solidFill>
                  <a:srgbClr val="FFFFFF"/>
                </a:solidFill>
              </a14:hiddenFill>
            </a:ext>
          </a:extLst>
        </p:spPr>
      </p:pic>
      <p:sp>
        <p:nvSpPr>
          <p:cNvPr id="12" name="Заголовок 1"/>
          <p:cNvSpPr>
            <a:spLocks noGrp="1"/>
          </p:cNvSpPr>
          <p:nvPr>
            <p:ph type="title"/>
          </p:nvPr>
        </p:nvSpPr>
        <p:spPr>
          <a:xfrm>
            <a:off x="41101" y="1"/>
            <a:ext cx="7389178" cy="1901952"/>
          </a:xfrm>
        </p:spPr>
        <p:txBody>
          <a:bodyPr>
            <a:normAutofit/>
          </a:bodyPr>
          <a:lstStyle/>
          <a:p>
            <a:r>
              <a:rPr lang="ru-RU" sz="2000" dirty="0" smtClean="0"/>
              <a:t>Сегодня </a:t>
            </a:r>
            <a:r>
              <a:rPr lang="ru-RU" sz="2000" dirty="0"/>
              <a:t>нельзя сказать, кому было тяжелее: тем, кто был на передовой, или тем, кто остался в тылу, но не спрятался за чужие спины, а работал и отдавал всё фронту, стране. «Тыл — это половина победы!», — совершенно справедливо сказал когда-то маршал Георгий Константинович Жуков</a:t>
            </a:r>
            <a:r>
              <a:rPr lang="ru-RU" sz="2000" dirty="0" smtClean="0"/>
              <a:t>.</a:t>
            </a:r>
            <a:endParaRPr lang="ru-RU" dirty="0"/>
          </a:p>
        </p:txBody>
      </p:sp>
    </p:spTree>
    <p:extLst>
      <p:ext uri="{BB962C8B-B14F-4D97-AF65-F5344CB8AC3E}">
        <p14:creationId xmlns:p14="http://schemas.microsoft.com/office/powerpoint/2010/main" val="290645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1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sp>
        <p:nvSpPr>
          <p:cNvPr id="2" name="Заголовок 1"/>
          <p:cNvSpPr>
            <a:spLocks noGrp="1"/>
          </p:cNvSpPr>
          <p:nvPr>
            <p:ph type="title"/>
          </p:nvPr>
        </p:nvSpPr>
        <p:spPr>
          <a:xfrm>
            <a:off x="4716016" y="218749"/>
            <a:ext cx="4427983" cy="3507407"/>
          </a:xfrm>
        </p:spPr>
        <p:txBody>
          <a:bodyPr>
            <a:noAutofit/>
          </a:bodyPr>
          <a:lstStyle/>
          <a:p>
            <a:r>
              <a:rPr lang="ru-RU" sz="1800" dirty="0"/>
              <a:t>У нас в тылу работали заводы,</a:t>
            </a:r>
            <a:br>
              <a:rPr lang="ru-RU" sz="1800" dirty="0"/>
            </a:br>
            <a:r>
              <a:rPr lang="ru-RU" sz="1800" dirty="0"/>
              <a:t>Там собирали танки, самолёты,</a:t>
            </a:r>
            <a:br>
              <a:rPr lang="ru-RU" sz="1800" dirty="0"/>
            </a:br>
            <a:r>
              <a:rPr lang="ru-RU" sz="1800" dirty="0"/>
              <a:t>Снаряды делали и пули отливали,</a:t>
            </a:r>
            <a:br>
              <a:rPr lang="ru-RU" sz="1800" dirty="0"/>
            </a:br>
            <a:r>
              <a:rPr lang="ru-RU" sz="1800" dirty="0"/>
              <a:t>Одежду, сапоги изготовляли,</a:t>
            </a:r>
            <a:br>
              <a:rPr lang="ru-RU" sz="1800" dirty="0"/>
            </a:br>
            <a:r>
              <a:rPr lang="ru-RU" sz="1800" dirty="0"/>
              <a:t>Для самолётов бомбы, ружья для солдат,</a:t>
            </a:r>
            <a:br>
              <a:rPr lang="ru-RU" sz="1800" dirty="0"/>
            </a:br>
            <a:r>
              <a:rPr lang="ru-RU" sz="1800" dirty="0"/>
              <a:t>Орудья и, конечно, провиант.</a:t>
            </a:r>
            <a:br>
              <a:rPr lang="ru-RU" sz="1800" dirty="0"/>
            </a:br>
            <a:r>
              <a:rPr lang="ru-RU" sz="1800" dirty="0"/>
              <a:t>Без мужественных тружеников тыла</a:t>
            </a:r>
            <a:br>
              <a:rPr lang="ru-RU" sz="1800" dirty="0"/>
            </a:br>
            <a:r>
              <a:rPr lang="ru-RU" sz="1800" dirty="0"/>
              <a:t>Страна бы наша никогда не победила.</a:t>
            </a:r>
            <a:br>
              <a:rPr lang="ru-RU" sz="1800" dirty="0"/>
            </a:br>
            <a:r>
              <a:rPr lang="ru-RU" sz="1800" dirty="0"/>
              <a:t>Их тоже часто награждали,</a:t>
            </a:r>
            <a:br>
              <a:rPr lang="ru-RU" sz="1800" dirty="0"/>
            </a:br>
            <a:r>
              <a:rPr lang="ru-RU" sz="1800" dirty="0"/>
              <a:t>И ордена давали, и медали</a:t>
            </a:r>
            <a:r>
              <a:rPr lang="ru-RU" sz="1800" dirty="0" smtClean="0"/>
              <a:t>.</a:t>
            </a:r>
            <a:br>
              <a:rPr lang="ru-RU" sz="1800" dirty="0" smtClean="0"/>
            </a:br>
            <a:r>
              <a:rPr lang="ru-RU" sz="1800" dirty="0"/>
              <a:t/>
            </a:r>
            <a:br>
              <a:rPr lang="ru-RU" sz="1800" dirty="0"/>
            </a:br>
            <a:r>
              <a:rPr lang="ru-RU" sz="1800" i="1" dirty="0"/>
              <a:t>(О.В. </a:t>
            </a:r>
            <a:r>
              <a:rPr lang="ru-RU" sz="1800" i="1" dirty="0" err="1"/>
              <a:t>Узорова</a:t>
            </a:r>
            <a:r>
              <a:rPr lang="ru-RU" sz="1800" i="1" dirty="0"/>
              <a:t>, Е.А. </a:t>
            </a:r>
            <a:r>
              <a:rPr lang="ru-RU" sz="1800" i="1" dirty="0" err="1"/>
              <a:t>Нефёдова</a:t>
            </a:r>
            <a:r>
              <a:rPr lang="ru-RU" sz="1800" i="1" dirty="0"/>
              <a:t>)</a:t>
            </a:r>
            <a:endParaRPr lang="ru-RU" sz="1800" dirty="0"/>
          </a:p>
        </p:txBody>
      </p:sp>
      <p:pic>
        <p:nvPicPr>
          <p:cNvPr id="4" name="Picture 6" descr="D:\р с\стахановское движение\20160920_14133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96" r="8323"/>
          <a:stretch/>
        </p:blipFill>
        <p:spPr bwMode="auto">
          <a:xfrm flipH="1">
            <a:off x="7025702" y="3712245"/>
            <a:ext cx="1918446" cy="30751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р с\стахановское движение\20160920_1412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884" r="9169"/>
          <a:stretch/>
        </p:blipFill>
        <p:spPr bwMode="auto">
          <a:xfrm>
            <a:off x="5112102" y="3712245"/>
            <a:ext cx="1907704" cy="31039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р с\стахановское движение\фото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0"/>
            <a:ext cx="4788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57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0242" name="Picture 2" descr="https://sun9-26.userapi.com/c858032/v858032408/1a8ab1/YDQxsLIWfVk.jpg"/>
          <p:cNvPicPr>
            <a:picLocks noChangeAspect="1" noChangeArrowheads="1"/>
          </p:cNvPicPr>
          <p:nvPr/>
        </p:nvPicPr>
        <p:blipFill rotWithShape="1">
          <a:blip r:embed="rId3">
            <a:extLst>
              <a:ext uri="{28A0092B-C50C-407E-A947-70E740481C1C}">
                <a14:useLocalDpi xmlns:a14="http://schemas.microsoft.com/office/drawing/2010/main" val="0"/>
              </a:ext>
            </a:extLst>
          </a:blip>
          <a:srcRect l="2947" t="3811" r="9261" b="3066"/>
          <a:stretch/>
        </p:blipFill>
        <p:spPr bwMode="auto">
          <a:xfrm rot="16200000">
            <a:off x="1413836" y="-1045683"/>
            <a:ext cx="6305872" cy="891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2864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5362" name="Picture 2" descr="D:\р с\стахановское движение\фото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569" b="2294"/>
          <a:stretch/>
        </p:blipFill>
        <p:spPr bwMode="auto">
          <a:xfrm>
            <a:off x="0" y="0"/>
            <a:ext cx="920512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txBox="1">
            <a:spLocks/>
          </p:cNvSpPr>
          <p:nvPr/>
        </p:nvSpPr>
        <p:spPr>
          <a:xfrm>
            <a:off x="5364088" y="692696"/>
            <a:ext cx="2058786"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Иван</a:t>
            </a:r>
            <a:endParaRPr lang="ru-RU" sz="1800" b="1" dirty="0">
              <a:latin typeface="Comic Sans MS" pitchFamily="66" charset="0"/>
            </a:endParaRPr>
          </a:p>
        </p:txBody>
      </p:sp>
      <p:sp>
        <p:nvSpPr>
          <p:cNvPr id="6" name="Заголовок 1"/>
          <p:cNvSpPr txBox="1">
            <a:spLocks/>
          </p:cNvSpPr>
          <p:nvPr/>
        </p:nvSpPr>
        <p:spPr>
          <a:xfrm>
            <a:off x="4788024" y="5229200"/>
            <a:ext cx="2058786"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Лариса</a:t>
            </a:r>
            <a:endParaRPr lang="ru-RU" sz="1800" b="1" dirty="0">
              <a:latin typeface="Comic Sans MS" pitchFamily="66" charset="0"/>
            </a:endParaRPr>
          </a:p>
        </p:txBody>
      </p:sp>
      <p:sp>
        <p:nvSpPr>
          <p:cNvPr id="7" name="Заголовок 1"/>
          <p:cNvSpPr txBox="1">
            <a:spLocks/>
          </p:cNvSpPr>
          <p:nvPr/>
        </p:nvSpPr>
        <p:spPr>
          <a:xfrm>
            <a:off x="6846810" y="4581128"/>
            <a:ext cx="2297190" cy="648072"/>
          </a:xfrm>
          <a:prstGeom prst="rect">
            <a:avLst/>
          </a:prstGeom>
          <a:solidFill>
            <a:srgbClr val="C0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Валентина (моя мама)</a:t>
            </a:r>
          </a:p>
        </p:txBody>
      </p:sp>
      <p:sp>
        <p:nvSpPr>
          <p:cNvPr id="8" name="Заголовок 1"/>
          <p:cNvSpPr txBox="1">
            <a:spLocks/>
          </p:cNvSpPr>
          <p:nvPr/>
        </p:nvSpPr>
        <p:spPr>
          <a:xfrm>
            <a:off x="1259632" y="6224136"/>
            <a:ext cx="2058786" cy="539658"/>
          </a:xfrm>
          <a:prstGeom prst="rect">
            <a:avLst/>
          </a:prstGeom>
          <a:solidFill>
            <a:srgbClr val="B6580A"/>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smtClean="0">
                <a:latin typeface="Comic Sans MS" pitchFamily="66" charset="0"/>
              </a:rPr>
              <a:t>Парад 1 мая</a:t>
            </a:r>
            <a:endParaRPr lang="ru-RU" sz="1800" b="1" dirty="0">
              <a:latin typeface="Comic Sans MS" pitchFamily="66" charset="0"/>
            </a:endParaRPr>
          </a:p>
        </p:txBody>
      </p:sp>
    </p:spTree>
    <p:extLst>
      <p:ext uri="{BB962C8B-B14F-4D97-AF65-F5344CB8AC3E}">
        <p14:creationId xmlns:p14="http://schemas.microsoft.com/office/powerpoint/2010/main" val="208861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Заголовок 1"/>
          <p:cNvSpPr>
            <a:spLocks noGrp="1"/>
          </p:cNvSpPr>
          <p:nvPr>
            <p:ph type="title"/>
          </p:nvPr>
        </p:nvSpPr>
        <p:spPr>
          <a:xfrm>
            <a:off x="-19089" y="0"/>
            <a:ext cx="5724129" cy="5351108"/>
          </a:xfrm>
        </p:spPr>
        <p:txBody>
          <a:bodyPr>
            <a:normAutofit/>
          </a:bodyPr>
          <a:lstStyle/>
          <a:p>
            <a:r>
              <a:rPr lang="ru-RU" sz="2400" b="1" dirty="0" smtClean="0"/>
              <a:t>ГЕОРГИЕВА ПОЛИНА ФЕДОРОВНА</a:t>
            </a:r>
            <a:r>
              <a:rPr lang="ru-RU" sz="2400" b="1" dirty="0"/>
              <a:t/>
            </a:r>
            <a:br>
              <a:rPr lang="ru-RU" sz="2400" b="1" dirty="0"/>
            </a:br>
            <a:r>
              <a:rPr lang="ru-RU" sz="2000" dirty="0" smtClean="0"/>
              <a:t>родилась </a:t>
            </a:r>
            <a:r>
              <a:rPr lang="ru-RU" sz="2000" dirty="0"/>
              <a:t>в </a:t>
            </a:r>
            <a:r>
              <a:rPr lang="ru-RU" sz="2000" dirty="0" smtClean="0"/>
              <a:t>1913 </a:t>
            </a:r>
            <a:r>
              <a:rPr lang="ru-RU" sz="2000" dirty="0"/>
              <a:t>году в </a:t>
            </a:r>
            <a:r>
              <a:rPr lang="ru-RU" sz="2000" dirty="0" err="1" smtClean="0"/>
              <a:t>Щербиновке</a:t>
            </a:r>
            <a:r>
              <a:rPr lang="ru-RU" sz="2000" dirty="0" smtClean="0"/>
              <a:t>.</a:t>
            </a:r>
            <a:r>
              <a:rPr lang="ru-RU" sz="1800" dirty="0" smtClean="0">
                <a:solidFill>
                  <a:srgbClr val="FF0000"/>
                </a:solidFill>
              </a:rPr>
              <a:t/>
            </a:r>
            <a:br>
              <a:rPr lang="ru-RU" sz="1800" dirty="0" smtClean="0">
                <a:solidFill>
                  <a:srgbClr val="FF0000"/>
                </a:solidFill>
              </a:rPr>
            </a:br>
            <a:r>
              <a:rPr lang="ru-RU" sz="1800" dirty="0" smtClean="0"/>
              <a:t>С </a:t>
            </a:r>
            <a:r>
              <a:rPr lang="ru-RU" sz="2000" dirty="0" smtClean="0"/>
              <a:t>1936 года работала на заводе №11 </a:t>
            </a:r>
            <a:r>
              <a:rPr lang="ru-RU" sz="2000" dirty="0" err="1" smtClean="0"/>
              <a:t>Щербиновского</a:t>
            </a:r>
            <a:r>
              <a:rPr lang="ru-RU" sz="2000" dirty="0" smtClean="0"/>
              <a:t> рудника в должности лаборанта. В 1938 г. работала на коксохимическом заводе лаборантом. В 1939 г. родила дочь </a:t>
            </a:r>
            <a:r>
              <a:rPr lang="ru-RU" sz="2000" dirty="0" err="1" smtClean="0"/>
              <a:t>Кибец</a:t>
            </a:r>
            <a:r>
              <a:rPr lang="ru-RU" sz="2000" dirty="0" smtClean="0"/>
              <a:t> Лидию Ивановну, а в 1941 г. сына </a:t>
            </a:r>
            <a:r>
              <a:rPr lang="ru-RU" sz="2000" dirty="0" err="1" smtClean="0"/>
              <a:t>Кибец</a:t>
            </a:r>
            <a:r>
              <a:rPr lang="ru-RU" sz="2000" dirty="0" smtClean="0"/>
              <a:t> Владимира Ивановича. С 22 ноября 1945 г. работала заведующей столовой на строительстве </a:t>
            </a:r>
            <a:r>
              <a:rPr lang="ru-RU" sz="2000" dirty="0" err="1" smtClean="0"/>
              <a:t>Губахинского</a:t>
            </a:r>
            <a:r>
              <a:rPr lang="ru-RU" sz="2000" dirty="0" smtClean="0"/>
              <a:t> химзавода. В 1947 г. принята в лабораторию КХЗ на должность лаборанта. В 1948 г. родила дочь </a:t>
            </a:r>
            <a:r>
              <a:rPr lang="ru-RU" sz="2000" dirty="0" err="1" smtClean="0"/>
              <a:t>Кибец</a:t>
            </a:r>
            <a:r>
              <a:rPr lang="ru-RU" sz="2000" dirty="0" smtClean="0"/>
              <a:t> </a:t>
            </a:r>
            <a:r>
              <a:rPr lang="ru-RU" sz="2000" dirty="0"/>
              <a:t>В</a:t>
            </a:r>
            <a:r>
              <a:rPr lang="ru-RU" sz="2000" dirty="0" smtClean="0"/>
              <a:t>алентину Ивановну и уволилась по семейным обстоятельствам. В 1954 г. родила дочь </a:t>
            </a:r>
            <a:r>
              <a:rPr lang="ru-RU" sz="2000" dirty="0" err="1" smtClean="0"/>
              <a:t>Кибец</a:t>
            </a:r>
            <a:r>
              <a:rPr lang="ru-RU" sz="2000" dirty="0" smtClean="0"/>
              <a:t> Ларису Ивановну.</a:t>
            </a:r>
            <a:br>
              <a:rPr lang="ru-RU" sz="2000" dirty="0" smtClean="0"/>
            </a:br>
            <a:r>
              <a:rPr lang="ru-RU" sz="2000" dirty="0" smtClean="0"/>
              <a:t>Умерла 18 мая 1990 </a:t>
            </a:r>
            <a:r>
              <a:rPr lang="ru-RU" sz="2000" dirty="0"/>
              <a:t>г.</a:t>
            </a:r>
            <a:br>
              <a:rPr lang="ru-RU" sz="2000" dirty="0"/>
            </a:br>
            <a:endParaRPr lang="ru-RU" sz="2000" dirty="0"/>
          </a:p>
        </p:txBody>
      </p:sp>
      <p:pic>
        <p:nvPicPr>
          <p:cNvPr id="12290" name="Picture 2" descr="https://sun9-48.userapi.com/c206828/v206828509/a850a/N1zrTdiKqG4.jpg"/>
          <p:cNvPicPr>
            <a:picLocks noChangeAspect="1" noChangeArrowheads="1"/>
          </p:cNvPicPr>
          <p:nvPr/>
        </p:nvPicPr>
        <p:blipFill rotWithShape="1">
          <a:blip r:embed="rId3" cstate="print">
            <a:grayscl/>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7251" r="10182"/>
          <a:stretch/>
        </p:blipFill>
        <p:spPr bwMode="auto">
          <a:xfrm>
            <a:off x="5796136" y="260648"/>
            <a:ext cx="3203848" cy="4411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39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5362" name="Picture 2" descr="https://sun9-16.userapi.com/c206820/v206820938/a89c1/0WMZ6xIX75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499642" y="-663691"/>
            <a:ext cx="6156684" cy="820891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txBox="1">
            <a:spLocks/>
          </p:cNvSpPr>
          <p:nvPr/>
        </p:nvSpPr>
        <p:spPr>
          <a:xfrm>
            <a:off x="2987824" y="5229200"/>
            <a:ext cx="2520280" cy="648072"/>
          </a:xfrm>
          <a:prstGeom prst="rect">
            <a:avLst/>
          </a:prstGeom>
          <a:solidFill>
            <a:srgbClr val="C0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smtClean="0">
                <a:latin typeface="Comic Sans MS" pitchFamily="66" charset="0"/>
              </a:rPr>
              <a:t>Георгиева Полина </a:t>
            </a:r>
            <a:r>
              <a:rPr lang="ru-RU" sz="1800" b="1" dirty="0">
                <a:latin typeface="Comic Sans MS" pitchFamily="66" charset="0"/>
              </a:rPr>
              <a:t>(моя </a:t>
            </a:r>
            <a:r>
              <a:rPr lang="ru-RU" sz="1800" b="1" dirty="0" smtClean="0">
                <a:latin typeface="Comic Sans MS" pitchFamily="66" charset="0"/>
              </a:rPr>
              <a:t>бабушка)</a:t>
            </a:r>
            <a:endParaRPr lang="ru-RU" sz="1800" b="1" dirty="0">
              <a:latin typeface="Comic Sans MS" pitchFamily="66" charset="0"/>
            </a:endParaRPr>
          </a:p>
        </p:txBody>
      </p:sp>
    </p:spTree>
    <p:extLst>
      <p:ext uri="{BB962C8B-B14F-4D97-AF65-F5344CB8AC3E}">
        <p14:creationId xmlns:p14="http://schemas.microsoft.com/office/powerpoint/2010/main" val="301587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1266" name="Picture 2" descr="https://sun9-64.userapi.com/c853424/v853424408/20ffc5/CXDmbkMOw0U.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63" t="2300" r="3719"/>
          <a:stretch/>
        </p:blipFill>
        <p:spPr bwMode="auto">
          <a:xfrm>
            <a:off x="545536" y="256840"/>
            <a:ext cx="8064896" cy="6292281"/>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827584" y="4509120"/>
            <a:ext cx="2441206" cy="648072"/>
          </a:xfrm>
          <a:prstGeom prst="rect">
            <a:avLst/>
          </a:prstGeom>
          <a:solidFill>
            <a:srgbClr val="C0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smtClean="0">
                <a:latin typeface="Comic Sans MS" pitchFamily="66" charset="0"/>
              </a:rPr>
              <a:t>Георгиева Полина</a:t>
            </a:r>
            <a:endParaRPr lang="ru-RU" sz="1800" b="1" dirty="0">
              <a:latin typeface="Comic Sans MS" pitchFamily="66" charset="0"/>
            </a:endParaRPr>
          </a:p>
        </p:txBody>
      </p:sp>
      <p:sp>
        <p:nvSpPr>
          <p:cNvPr id="7" name="Заголовок 1"/>
          <p:cNvSpPr txBox="1">
            <a:spLocks/>
          </p:cNvSpPr>
          <p:nvPr/>
        </p:nvSpPr>
        <p:spPr>
          <a:xfrm>
            <a:off x="5623920" y="4546142"/>
            <a:ext cx="2058786"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Иван</a:t>
            </a:r>
            <a:endParaRPr lang="ru-RU" sz="1800" b="1" dirty="0">
              <a:latin typeface="Comic Sans MS" pitchFamily="66" charset="0"/>
            </a:endParaRPr>
          </a:p>
        </p:txBody>
      </p:sp>
      <p:sp>
        <p:nvSpPr>
          <p:cNvPr id="8" name="Заголовок 1"/>
          <p:cNvSpPr txBox="1">
            <a:spLocks/>
          </p:cNvSpPr>
          <p:nvPr/>
        </p:nvSpPr>
        <p:spPr>
          <a:xfrm>
            <a:off x="3268790" y="3694175"/>
            <a:ext cx="2058786"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Лариса</a:t>
            </a:r>
            <a:endParaRPr lang="ru-RU" sz="1800" b="1" dirty="0">
              <a:latin typeface="Comic Sans MS" pitchFamily="66" charset="0"/>
            </a:endParaRPr>
          </a:p>
        </p:txBody>
      </p:sp>
    </p:spTree>
    <p:extLst>
      <p:ext uri="{BB962C8B-B14F-4D97-AF65-F5344CB8AC3E}">
        <p14:creationId xmlns:p14="http://schemas.microsoft.com/office/powerpoint/2010/main" val="12019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3074" name="Picture 2" descr="https://sun9-62.userapi.com/c857632/v857632957/1aa964/3sVaXHDC9M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20" t="4839" r="4090" b="15211"/>
          <a:stretch/>
        </p:blipFill>
        <p:spPr bwMode="auto">
          <a:xfrm rot="10800000">
            <a:off x="216197" y="488437"/>
            <a:ext cx="8723574" cy="5904656"/>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6300192" y="5229200"/>
            <a:ext cx="2441206" cy="648072"/>
          </a:xfrm>
          <a:prstGeom prst="rect">
            <a:avLst/>
          </a:prstGeom>
          <a:solidFill>
            <a:srgbClr val="C0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smtClean="0">
                <a:latin typeface="Comic Sans MS" pitchFamily="66" charset="0"/>
              </a:rPr>
              <a:t>Георгиева Полина</a:t>
            </a:r>
            <a:endParaRPr lang="ru-RU" sz="1800" b="1" dirty="0">
              <a:latin typeface="Comic Sans MS" pitchFamily="66" charset="0"/>
            </a:endParaRPr>
          </a:p>
        </p:txBody>
      </p:sp>
      <p:sp>
        <p:nvSpPr>
          <p:cNvPr id="11" name="Заголовок 1"/>
          <p:cNvSpPr txBox="1">
            <a:spLocks/>
          </p:cNvSpPr>
          <p:nvPr/>
        </p:nvSpPr>
        <p:spPr>
          <a:xfrm>
            <a:off x="2843808" y="6215619"/>
            <a:ext cx="2724810" cy="642381"/>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smtClean="0">
                <a:latin typeface="Comic Sans MS" pitchFamily="66" charset="0"/>
              </a:rPr>
              <a:t>Кибец</a:t>
            </a:r>
            <a:r>
              <a:rPr lang="ru-RU" sz="1800" b="1" dirty="0" smtClean="0">
                <a:latin typeface="Comic Sans MS" pitchFamily="66" charset="0"/>
              </a:rPr>
              <a:t> Лариса</a:t>
            </a:r>
            <a:endParaRPr lang="ru-RU" sz="1800" b="1" dirty="0">
              <a:latin typeface="Comic Sans MS" pitchFamily="66" charset="0"/>
            </a:endParaRPr>
          </a:p>
        </p:txBody>
      </p:sp>
      <p:sp>
        <p:nvSpPr>
          <p:cNvPr id="7" name="Заголовок 1"/>
          <p:cNvSpPr txBox="1">
            <a:spLocks/>
          </p:cNvSpPr>
          <p:nvPr/>
        </p:nvSpPr>
        <p:spPr>
          <a:xfrm>
            <a:off x="198040" y="5229200"/>
            <a:ext cx="2304256" cy="648072"/>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Лидия</a:t>
            </a:r>
            <a:endParaRPr lang="ru-RU" sz="1800" b="1" dirty="0">
              <a:latin typeface="Comic Sans MS" pitchFamily="66" charset="0"/>
            </a:endParaRPr>
          </a:p>
        </p:txBody>
      </p:sp>
      <p:sp>
        <p:nvSpPr>
          <p:cNvPr id="10" name="Заголовок 1"/>
          <p:cNvSpPr txBox="1">
            <a:spLocks/>
          </p:cNvSpPr>
          <p:nvPr/>
        </p:nvSpPr>
        <p:spPr>
          <a:xfrm>
            <a:off x="3419872" y="0"/>
            <a:ext cx="2724810" cy="648071"/>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smtClean="0">
                <a:latin typeface="Comic Sans MS" pitchFamily="66" charset="0"/>
              </a:rPr>
              <a:t>Кибец</a:t>
            </a:r>
            <a:r>
              <a:rPr lang="ru-RU" sz="1800" b="1" dirty="0" smtClean="0">
                <a:latin typeface="Comic Sans MS" pitchFamily="66" charset="0"/>
              </a:rPr>
              <a:t> (</a:t>
            </a:r>
            <a:r>
              <a:rPr lang="ru-RU" sz="1800" b="1" dirty="0" err="1" smtClean="0">
                <a:latin typeface="Comic Sans MS" pitchFamily="66" charset="0"/>
              </a:rPr>
              <a:t>Солосенко</a:t>
            </a:r>
            <a:r>
              <a:rPr lang="ru-RU" sz="1800" b="1" dirty="0" smtClean="0">
                <a:latin typeface="Comic Sans MS" pitchFamily="66" charset="0"/>
              </a:rPr>
              <a:t>) Валентина</a:t>
            </a:r>
            <a:endParaRPr lang="ru-RU" sz="1800" b="1" dirty="0">
              <a:latin typeface="Comic Sans MS" pitchFamily="66" charset="0"/>
            </a:endParaRPr>
          </a:p>
        </p:txBody>
      </p:sp>
    </p:spTree>
    <p:extLst>
      <p:ext uri="{BB962C8B-B14F-4D97-AF65-F5344CB8AC3E}">
        <p14:creationId xmlns:p14="http://schemas.microsoft.com/office/powerpoint/2010/main" val="208710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Рисунок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7" y="-20856"/>
            <a:ext cx="9176774" cy="6878856"/>
          </a:xfrm>
          <a:prstGeom prst="rect">
            <a:avLst/>
          </a:prstGeom>
          <a:solidFill>
            <a:srgbClr val="FFFF00"/>
          </a:solidFill>
          <a:ln>
            <a:solidFill>
              <a:srgbClr val="FFFF00"/>
            </a:solidFill>
          </a:ln>
        </p:spPr>
      </p:pic>
      <p:sp>
        <p:nvSpPr>
          <p:cNvPr id="2" name="Заголовок 1"/>
          <p:cNvSpPr>
            <a:spLocks noGrp="1"/>
          </p:cNvSpPr>
          <p:nvPr>
            <p:ph type="title"/>
          </p:nvPr>
        </p:nvSpPr>
        <p:spPr>
          <a:xfrm>
            <a:off x="179512" y="268325"/>
            <a:ext cx="1045208" cy="640395"/>
          </a:xfrm>
          <a:solidFill>
            <a:srgbClr val="FFFF00"/>
          </a:solidFill>
        </p:spPr>
        <p:txBody>
          <a:bodyPr>
            <a:noAutofit/>
          </a:bodyPr>
          <a:lstStyle/>
          <a:p>
            <a:r>
              <a:rPr lang="ru-RU" sz="1200" dirty="0" err="1"/>
              <a:t>Кибец</a:t>
            </a:r>
            <a:r>
              <a:rPr lang="ru-RU" sz="1200" dirty="0"/>
              <a:t> </a:t>
            </a:r>
            <a:br>
              <a:rPr lang="ru-RU" sz="1200" dirty="0"/>
            </a:br>
            <a:r>
              <a:rPr lang="ru-RU" sz="1200" dirty="0"/>
              <a:t>Антон</a:t>
            </a:r>
          </a:p>
        </p:txBody>
      </p:sp>
      <p:sp>
        <p:nvSpPr>
          <p:cNvPr id="5" name="Заголовок 1"/>
          <p:cNvSpPr txBox="1">
            <a:spLocks/>
          </p:cNvSpPr>
          <p:nvPr/>
        </p:nvSpPr>
        <p:spPr>
          <a:xfrm>
            <a:off x="1452285" y="260813"/>
            <a:ext cx="1152128" cy="64807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a:t>Кибец</a:t>
            </a:r>
            <a:r>
              <a:rPr lang="ru-RU" sz="1200" dirty="0"/>
              <a:t> </a:t>
            </a:r>
          </a:p>
          <a:p>
            <a:r>
              <a:rPr lang="ru-RU" sz="1200" dirty="0"/>
              <a:t>Вера Семеновна</a:t>
            </a:r>
          </a:p>
        </p:txBody>
      </p:sp>
      <p:sp>
        <p:nvSpPr>
          <p:cNvPr id="6" name="Заголовок 1"/>
          <p:cNvSpPr txBox="1">
            <a:spLocks/>
          </p:cNvSpPr>
          <p:nvPr/>
        </p:nvSpPr>
        <p:spPr>
          <a:xfrm>
            <a:off x="7842287" y="257019"/>
            <a:ext cx="1152128" cy="64807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a:t>Георгиева </a:t>
            </a:r>
            <a:br>
              <a:rPr lang="ru-RU" sz="1200" dirty="0"/>
            </a:br>
            <a:r>
              <a:rPr lang="ru-RU" sz="1200" dirty="0"/>
              <a:t>Прасковья Михайловна</a:t>
            </a:r>
          </a:p>
        </p:txBody>
      </p:sp>
      <p:sp>
        <p:nvSpPr>
          <p:cNvPr id="7" name="Заголовок 1"/>
          <p:cNvSpPr txBox="1">
            <a:spLocks/>
          </p:cNvSpPr>
          <p:nvPr/>
        </p:nvSpPr>
        <p:spPr>
          <a:xfrm>
            <a:off x="6479431" y="257019"/>
            <a:ext cx="1152128" cy="64807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a:t>Георгиев </a:t>
            </a:r>
            <a:br>
              <a:rPr lang="ru-RU" sz="1200" dirty="0"/>
            </a:br>
            <a:r>
              <a:rPr lang="ru-RU" sz="1200" dirty="0"/>
              <a:t>Федор Степанович </a:t>
            </a:r>
          </a:p>
        </p:txBody>
      </p:sp>
      <p:sp>
        <p:nvSpPr>
          <p:cNvPr id="8" name="Заголовок 1"/>
          <p:cNvSpPr txBox="1">
            <a:spLocks/>
          </p:cNvSpPr>
          <p:nvPr/>
        </p:nvSpPr>
        <p:spPr>
          <a:xfrm>
            <a:off x="-8045" y="1133293"/>
            <a:ext cx="860800" cy="640395"/>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150" dirty="0" err="1" smtClean="0"/>
              <a:t>Кибец</a:t>
            </a:r>
            <a:r>
              <a:rPr lang="ru-RU" sz="1150" dirty="0" smtClean="0"/>
              <a:t> Варвара Антоновна</a:t>
            </a:r>
            <a:endParaRPr lang="ru-RU" sz="1150" dirty="0"/>
          </a:p>
        </p:txBody>
      </p:sp>
      <p:sp>
        <p:nvSpPr>
          <p:cNvPr id="9" name="Заголовок 1"/>
          <p:cNvSpPr txBox="1">
            <a:spLocks/>
          </p:cNvSpPr>
          <p:nvPr/>
        </p:nvSpPr>
        <p:spPr>
          <a:xfrm>
            <a:off x="1795942" y="1121689"/>
            <a:ext cx="864657" cy="640395"/>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150" dirty="0" err="1"/>
              <a:t>Кибец</a:t>
            </a:r>
            <a:r>
              <a:rPr lang="ru-RU" sz="1150" dirty="0"/>
              <a:t> Мария Антоновна</a:t>
            </a:r>
          </a:p>
        </p:txBody>
      </p:sp>
      <p:sp>
        <p:nvSpPr>
          <p:cNvPr id="10" name="Заголовок 1"/>
          <p:cNvSpPr txBox="1">
            <a:spLocks/>
          </p:cNvSpPr>
          <p:nvPr/>
        </p:nvSpPr>
        <p:spPr>
          <a:xfrm>
            <a:off x="874609" y="1124919"/>
            <a:ext cx="890511" cy="640395"/>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150" dirty="0" err="1"/>
              <a:t>Кибец</a:t>
            </a:r>
            <a:r>
              <a:rPr lang="ru-RU" sz="1150" dirty="0"/>
              <a:t> Алексей Антонович</a:t>
            </a:r>
          </a:p>
        </p:txBody>
      </p:sp>
      <p:sp>
        <p:nvSpPr>
          <p:cNvPr id="11" name="Заголовок 1"/>
          <p:cNvSpPr txBox="1">
            <a:spLocks/>
          </p:cNvSpPr>
          <p:nvPr/>
        </p:nvSpPr>
        <p:spPr>
          <a:xfrm>
            <a:off x="2684162" y="1121688"/>
            <a:ext cx="955563" cy="640395"/>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150" dirty="0" err="1"/>
              <a:t>Кибец</a:t>
            </a:r>
            <a:r>
              <a:rPr lang="ru-RU" sz="1150" dirty="0"/>
              <a:t> Константин Антонович</a:t>
            </a:r>
          </a:p>
        </p:txBody>
      </p:sp>
      <p:sp>
        <p:nvSpPr>
          <p:cNvPr id="12" name="Заголовок 1"/>
          <p:cNvSpPr txBox="1">
            <a:spLocks/>
          </p:cNvSpPr>
          <p:nvPr/>
        </p:nvSpPr>
        <p:spPr>
          <a:xfrm>
            <a:off x="5477161" y="1138118"/>
            <a:ext cx="858654" cy="63557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150" dirty="0" err="1"/>
              <a:t>Кибец</a:t>
            </a:r>
            <a:r>
              <a:rPr lang="ru-RU" sz="1150" dirty="0"/>
              <a:t> </a:t>
            </a:r>
          </a:p>
          <a:p>
            <a:r>
              <a:rPr lang="ru-RU" sz="1150" dirty="0"/>
              <a:t>Иван Антонович</a:t>
            </a:r>
          </a:p>
        </p:txBody>
      </p:sp>
      <p:sp>
        <p:nvSpPr>
          <p:cNvPr id="13" name="Заголовок 1"/>
          <p:cNvSpPr txBox="1">
            <a:spLocks/>
          </p:cNvSpPr>
          <p:nvPr/>
        </p:nvSpPr>
        <p:spPr>
          <a:xfrm>
            <a:off x="8270697" y="1142334"/>
            <a:ext cx="888910" cy="61975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150" dirty="0"/>
              <a:t>Георгиева </a:t>
            </a:r>
            <a:br>
              <a:rPr lang="ru-RU" sz="1150" dirty="0"/>
            </a:br>
            <a:r>
              <a:rPr lang="ru-RU" sz="1150" dirty="0"/>
              <a:t>Анастасия Федоровна</a:t>
            </a:r>
          </a:p>
        </p:txBody>
      </p:sp>
      <p:sp>
        <p:nvSpPr>
          <p:cNvPr id="14" name="Заголовок 1"/>
          <p:cNvSpPr txBox="1">
            <a:spLocks/>
          </p:cNvSpPr>
          <p:nvPr/>
        </p:nvSpPr>
        <p:spPr>
          <a:xfrm>
            <a:off x="6399168" y="1142332"/>
            <a:ext cx="895033" cy="631356"/>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150" dirty="0"/>
              <a:t>Георгиева </a:t>
            </a:r>
            <a:br>
              <a:rPr lang="ru-RU" sz="1150" dirty="0"/>
            </a:br>
            <a:r>
              <a:rPr lang="ru-RU" sz="1150" dirty="0"/>
              <a:t>Полина Федоровна</a:t>
            </a:r>
          </a:p>
        </p:txBody>
      </p:sp>
      <p:sp>
        <p:nvSpPr>
          <p:cNvPr id="15" name="Заголовок 1"/>
          <p:cNvSpPr txBox="1">
            <a:spLocks/>
          </p:cNvSpPr>
          <p:nvPr/>
        </p:nvSpPr>
        <p:spPr>
          <a:xfrm>
            <a:off x="7336200" y="1142334"/>
            <a:ext cx="905274" cy="61975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150" dirty="0"/>
              <a:t>Георгиева </a:t>
            </a:r>
            <a:br>
              <a:rPr lang="ru-RU" sz="1150" dirty="0"/>
            </a:br>
            <a:r>
              <a:rPr lang="ru-RU" sz="1150" dirty="0"/>
              <a:t>Мария Федоровна</a:t>
            </a:r>
          </a:p>
        </p:txBody>
      </p:sp>
      <p:sp>
        <p:nvSpPr>
          <p:cNvPr id="16" name="Заголовок 1"/>
          <p:cNvSpPr txBox="1">
            <a:spLocks/>
          </p:cNvSpPr>
          <p:nvPr/>
        </p:nvSpPr>
        <p:spPr>
          <a:xfrm>
            <a:off x="3666776" y="1127320"/>
            <a:ext cx="862527" cy="634764"/>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150" dirty="0" err="1"/>
              <a:t>Кибец</a:t>
            </a:r>
            <a:r>
              <a:rPr lang="ru-RU" sz="1150" dirty="0"/>
              <a:t> </a:t>
            </a:r>
          </a:p>
          <a:p>
            <a:r>
              <a:rPr lang="ru-RU" sz="1150" dirty="0"/>
              <a:t>Михаил Антонович</a:t>
            </a:r>
          </a:p>
        </p:txBody>
      </p:sp>
      <p:sp>
        <p:nvSpPr>
          <p:cNvPr id="17" name="Заголовок 1"/>
          <p:cNvSpPr txBox="1">
            <a:spLocks/>
          </p:cNvSpPr>
          <p:nvPr/>
        </p:nvSpPr>
        <p:spPr>
          <a:xfrm>
            <a:off x="4546562" y="1136081"/>
            <a:ext cx="894741" cy="629233"/>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150" dirty="0" err="1"/>
              <a:t>Кибец</a:t>
            </a:r>
            <a:r>
              <a:rPr lang="ru-RU" sz="1150" dirty="0"/>
              <a:t> Евгения Антоновна</a:t>
            </a:r>
          </a:p>
        </p:txBody>
      </p:sp>
      <p:sp>
        <p:nvSpPr>
          <p:cNvPr id="18" name="Заголовок 1"/>
          <p:cNvSpPr txBox="1">
            <a:spLocks/>
          </p:cNvSpPr>
          <p:nvPr/>
        </p:nvSpPr>
        <p:spPr>
          <a:xfrm>
            <a:off x="825584" y="1952847"/>
            <a:ext cx="963353" cy="61201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Кибец</a:t>
            </a:r>
            <a:r>
              <a:rPr lang="ru-RU" sz="1200" dirty="0" smtClean="0"/>
              <a:t> </a:t>
            </a:r>
          </a:p>
          <a:p>
            <a:r>
              <a:rPr lang="ru-RU" sz="1200" dirty="0" smtClean="0"/>
              <a:t>Вера </a:t>
            </a:r>
          </a:p>
          <a:p>
            <a:r>
              <a:rPr lang="ru-RU" sz="1200" dirty="0" smtClean="0"/>
              <a:t>(жена)</a:t>
            </a:r>
            <a:endParaRPr lang="ru-RU" sz="1200" dirty="0"/>
          </a:p>
        </p:txBody>
      </p:sp>
      <p:sp>
        <p:nvSpPr>
          <p:cNvPr id="19" name="Заголовок 1"/>
          <p:cNvSpPr txBox="1">
            <a:spLocks/>
          </p:cNvSpPr>
          <p:nvPr/>
        </p:nvSpPr>
        <p:spPr>
          <a:xfrm>
            <a:off x="835856" y="2777462"/>
            <a:ext cx="949347" cy="64807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Кибец</a:t>
            </a:r>
            <a:r>
              <a:rPr lang="ru-RU" sz="1200" dirty="0" smtClean="0"/>
              <a:t> </a:t>
            </a:r>
          </a:p>
          <a:p>
            <a:r>
              <a:rPr lang="ru-RU" sz="1200" dirty="0" smtClean="0"/>
              <a:t>Алина Алексеевна</a:t>
            </a:r>
            <a:endParaRPr lang="ru-RU" sz="1200" dirty="0"/>
          </a:p>
        </p:txBody>
      </p:sp>
      <p:sp>
        <p:nvSpPr>
          <p:cNvPr id="20" name="Заголовок 1"/>
          <p:cNvSpPr txBox="1">
            <a:spLocks/>
          </p:cNvSpPr>
          <p:nvPr/>
        </p:nvSpPr>
        <p:spPr>
          <a:xfrm>
            <a:off x="815773" y="3628798"/>
            <a:ext cx="949347" cy="64807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Кибец</a:t>
            </a:r>
            <a:r>
              <a:rPr lang="ru-RU" sz="1200" dirty="0" smtClean="0"/>
              <a:t> </a:t>
            </a:r>
          </a:p>
          <a:p>
            <a:r>
              <a:rPr lang="ru-RU" sz="1200" dirty="0" smtClean="0"/>
              <a:t>Инна Алексеевна</a:t>
            </a:r>
            <a:endParaRPr lang="ru-RU" sz="1200" dirty="0"/>
          </a:p>
        </p:txBody>
      </p:sp>
      <p:sp>
        <p:nvSpPr>
          <p:cNvPr id="22" name="Заголовок 1"/>
          <p:cNvSpPr txBox="1">
            <a:spLocks/>
          </p:cNvSpPr>
          <p:nvPr/>
        </p:nvSpPr>
        <p:spPr>
          <a:xfrm>
            <a:off x="2631795" y="1947121"/>
            <a:ext cx="994867" cy="609027"/>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Кибец</a:t>
            </a:r>
            <a:r>
              <a:rPr lang="ru-RU" sz="1200" dirty="0" smtClean="0"/>
              <a:t> </a:t>
            </a:r>
          </a:p>
          <a:p>
            <a:r>
              <a:rPr lang="ru-RU" sz="1200" dirty="0" smtClean="0"/>
              <a:t>Клавдия </a:t>
            </a:r>
          </a:p>
          <a:p>
            <a:r>
              <a:rPr lang="ru-RU" sz="1200" dirty="0" smtClean="0"/>
              <a:t>(жена)</a:t>
            </a:r>
            <a:endParaRPr lang="ru-RU" sz="1200" dirty="0"/>
          </a:p>
        </p:txBody>
      </p:sp>
      <p:sp>
        <p:nvSpPr>
          <p:cNvPr id="23" name="Заголовок 1"/>
          <p:cNvSpPr txBox="1">
            <a:spLocks/>
          </p:cNvSpPr>
          <p:nvPr/>
        </p:nvSpPr>
        <p:spPr>
          <a:xfrm>
            <a:off x="2103469" y="2777462"/>
            <a:ext cx="1236899" cy="64807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Кибец</a:t>
            </a:r>
            <a:r>
              <a:rPr lang="ru-RU" sz="1200" dirty="0" smtClean="0"/>
              <a:t> </a:t>
            </a:r>
          </a:p>
          <a:p>
            <a:r>
              <a:rPr lang="ru-RU" sz="1200" dirty="0" smtClean="0"/>
              <a:t>Юрий Константинович</a:t>
            </a:r>
            <a:endParaRPr lang="ru-RU" sz="1200" dirty="0"/>
          </a:p>
        </p:txBody>
      </p:sp>
      <p:sp>
        <p:nvSpPr>
          <p:cNvPr id="24" name="Заголовок 1"/>
          <p:cNvSpPr txBox="1">
            <a:spLocks/>
          </p:cNvSpPr>
          <p:nvPr/>
        </p:nvSpPr>
        <p:spPr>
          <a:xfrm>
            <a:off x="2094706" y="3643199"/>
            <a:ext cx="1236899" cy="64807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Кибец</a:t>
            </a:r>
            <a:r>
              <a:rPr lang="ru-RU" sz="1200" dirty="0" smtClean="0"/>
              <a:t> </a:t>
            </a:r>
          </a:p>
          <a:p>
            <a:r>
              <a:rPr lang="ru-RU" sz="1200" dirty="0" smtClean="0"/>
              <a:t>Владимир Константинович</a:t>
            </a:r>
            <a:endParaRPr lang="ru-RU" sz="1200" dirty="0"/>
          </a:p>
        </p:txBody>
      </p:sp>
      <p:sp>
        <p:nvSpPr>
          <p:cNvPr id="25" name="Заголовок 1"/>
          <p:cNvSpPr txBox="1">
            <a:spLocks/>
          </p:cNvSpPr>
          <p:nvPr/>
        </p:nvSpPr>
        <p:spPr>
          <a:xfrm>
            <a:off x="4498890" y="1946896"/>
            <a:ext cx="990083" cy="622315"/>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Кареин</a:t>
            </a:r>
            <a:r>
              <a:rPr lang="ru-RU" sz="1200" dirty="0" smtClean="0"/>
              <a:t> </a:t>
            </a:r>
          </a:p>
          <a:p>
            <a:r>
              <a:rPr lang="ru-RU" sz="1200" dirty="0" smtClean="0"/>
              <a:t>Григорий </a:t>
            </a:r>
          </a:p>
          <a:p>
            <a:r>
              <a:rPr lang="ru-RU" sz="1200" dirty="0" smtClean="0"/>
              <a:t>(муж)</a:t>
            </a:r>
            <a:endParaRPr lang="ru-RU" sz="1200" dirty="0"/>
          </a:p>
        </p:txBody>
      </p:sp>
      <p:sp>
        <p:nvSpPr>
          <p:cNvPr id="26" name="Заголовок 1"/>
          <p:cNvSpPr txBox="1">
            <a:spLocks/>
          </p:cNvSpPr>
          <p:nvPr/>
        </p:nvSpPr>
        <p:spPr>
          <a:xfrm>
            <a:off x="4520054" y="3566160"/>
            <a:ext cx="990084" cy="64807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Кареина</a:t>
            </a:r>
            <a:r>
              <a:rPr lang="ru-RU" sz="1200" dirty="0" smtClean="0"/>
              <a:t> </a:t>
            </a:r>
          </a:p>
          <a:p>
            <a:r>
              <a:rPr lang="ru-RU" sz="1200" dirty="0" smtClean="0"/>
              <a:t>Любовь Григорьевна</a:t>
            </a:r>
            <a:endParaRPr lang="ru-RU" sz="1200" dirty="0"/>
          </a:p>
        </p:txBody>
      </p:sp>
      <p:sp>
        <p:nvSpPr>
          <p:cNvPr id="27" name="Заголовок 1"/>
          <p:cNvSpPr txBox="1">
            <a:spLocks/>
          </p:cNvSpPr>
          <p:nvPr/>
        </p:nvSpPr>
        <p:spPr>
          <a:xfrm>
            <a:off x="4495214" y="2742181"/>
            <a:ext cx="997436" cy="64807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Кареина</a:t>
            </a:r>
            <a:r>
              <a:rPr lang="ru-RU" sz="1200" dirty="0" smtClean="0"/>
              <a:t> </a:t>
            </a:r>
          </a:p>
          <a:p>
            <a:r>
              <a:rPr lang="ru-RU" sz="1200" dirty="0" smtClean="0"/>
              <a:t>Зинаида Григорьевна</a:t>
            </a:r>
            <a:endParaRPr lang="ru-RU" sz="1200" dirty="0"/>
          </a:p>
        </p:txBody>
      </p:sp>
      <p:sp>
        <p:nvSpPr>
          <p:cNvPr id="28" name="Заголовок 1"/>
          <p:cNvSpPr txBox="1">
            <a:spLocks/>
          </p:cNvSpPr>
          <p:nvPr/>
        </p:nvSpPr>
        <p:spPr>
          <a:xfrm>
            <a:off x="8241474" y="2707121"/>
            <a:ext cx="943926" cy="577864"/>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smtClean="0"/>
              <a:t>Валентина Степановна </a:t>
            </a:r>
            <a:endParaRPr lang="ru-RU" sz="1200" dirty="0"/>
          </a:p>
        </p:txBody>
      </p:sp>
      <p:sp>
        <p:nvSpPr>
          <p:cNvPr id="29" name="Заголовок 1"/>
          <p:cNvSpPr txBox="1">
            <a:spLocks/>
          </p:cNvSpPr>
          <p:nvPr/>
        </p:nvSpPr>
        <p:spPr>
          <a:xfrm>
            <a:off x="8246489" y="4391061"/>
            <a:ext cx="952748" cy="539185"/>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smtClean="0"/>
              <a:t>Анна Степановна </a:t>
            </a:r>
            <a:endParaRPr lang="ru-RU" sz="1200" dirty="0"/>
          </a:p>
        </p:txBody>
      </p:sp>
      <p:sp>
        <p:nvSpPr>
          <p:cNvPr id="30" name="Заголовок 1"/>
          <p:cNvSpPr txBox="1">
            <a:spLocks/>
          </p:cNvSpPr>
          <p:nvPr/>
        </p:nvSpPr>
        <p:spPr>
          <a:xfrm>
            <a:off x="8241474" y="3580989"/>
            <a:ext cx="943926" cy="602443"/>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smtClean="0"/>
              <a:t>Виталий Степанович</a:t>
            </a:r>
            <a:endParaRPr lang="ru-RU" sz="1200" dirty="0"/>
          </a:p>
        </p:txBody>
      </p:sp>
      <p:sp>
        <p:nvSpPr>
          <p:cNvPr id="31" name="Заголовок 1"/>
          <p:cNvSpPr txBox="1">
            <a:spLocks/>
          </p:cNvSpPr>
          <p:nvPr/>
        </p:nvSpPr>
        <p:spPr>
          <a:xfrm>
            <a:off x="8246489" y="1946896"/>
            <a:ext cx="928319" cy="472177"/>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smtClean="0"/>
              <a:t>Степан (муж)</a:t>
            </a:r>
            <a:endParaRPr lang="ru-RU" sz="1200" dirty="0"/>
          </a:p>
        </p:txBody>
      </p:sp>
      <p:sp>
        <p:nvSpPr>
          <p:cNvPr id="32" name="Заголовок 1"/>
          <p:cNvSpPr txBox="1">
            <a:spLocks/>
          </p:cNvSpPr>
          <p:nvPr/>
        </p:nvSpPr>
        <p:spPr>
          <a:xfrm>
            <a:off x="5869739" y="1957138"/>
            <a:ext cx="995982" cy="624406"/>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Кибец</a:t>
            </a:r>
            <a:r>
              <a:rPr lang="ru-RU" sz="1200" dirty="0" smtClean="0"/>
              <a:t> </a:t>
            </a:r>
          </a:p>
          <a:p>
            <a:r>
              <a:rPr lang="ru-RU" sz="1200" dirty="0" smtClean="0"/>
              <a:t>Лидия Ивановна</a:t>
            </a:r>
            <a:endParaRPr lang="ru-RU" sz="1200" dirty="0"/>
          </a:p>
        </p:txBody>
      </p:sp>
      <p:sp>
        <p:nvSpPr>
          <p:cNvPr id="33" name="Заголовок 1"/>
          <p:cNvSpPr txBox="1">
            <a:spLocks/>
          </p:cNvSpPr>
          <p:nvPr/>
        </p:nvSpPr>
        <p:spPr>
          <a:xfrm>
            <a:off x="5862494" y="2764535"/>
            <a:ext cx="1009946" cy="64361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Кибец</a:t>
            </a:r>
            <a:r>
              <a:rPr lang="ru-RU" sz="1200" dirty="0" smtClean="0"/>
              <a:t> </a:t>
            </a:r>
          </a:p>
          <a:p>
            <a:r>
              <a:rPr lang="ru-RU" sz="1200" dirty="0" smtClean="0"/>
              <a:t>Владимир Иванович</a:t>
            </a:r>
            <a:endParaRPr lang="ru-RU" sz="1200" dirty="0"/>
          </a:p>
        </p:txBody>
      </p:sp>
      <p:sp>
        <p:nvSpPr>
          <p:cNvPr id="34" name="Заголовок 1"/>
          <p:cNvSpPr txBox="1">
            <a:spLocks/>
          </p:cNvSpPr>
          <p:nvPr/>
        </p:nvSpPr>
        <p:spPr>
          <a:xfrm>
            <a:off x="5875050" y="4391061"/>
            <a:ext cx="981017" cy="637336"/>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Кибец</a:t>
            </a:r>
            <a:r>
              <a:rPr lang="ru-RU" sz="1200" dirty="0" smtClean="0"/>
              <a:t> </a:t>
            </a:r>
          </a:p>
          <a:p>
            <a:r>
              <a:rPr lang="ru-RU" sz="1200" dirty="0" smtClean="0"/>
              <a:t>Валентина Ивановна</a:t>
            </a:r>
            <a:endParaRPr lang="ru-RU" sz="1200" dirty="0"/>
          </a:p>
        </p:txBody>
      </p:sp>
      <p:sp>
        <p:nvSpPr>
          <p:cNvPr id="35" name="Заголовок 1"/>
          <p:cNvSpPr txBox="1">
            <a:spLocks/>
          </p:cNvSpPr>
          <p:nvPr/>
        </p:nvSpPr>
        <p:spPr>
          <a:xfrm>
            <a:off x="5850702" y="3615461"/>
            <a:ext cx="995982" cy="587884"/>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Кибец</a:t>
            </a:r>
            <a:r>
              <a:rPr lang="ru-RU" sz="1200" dirty="0" smtClean="0"/>
              <a:t> </a:t>
            </a:r>
          </a:p>
          <a:p>
            <a:r>
              <a:rPr lang="ru-RU" sz="1200" dirty="0" smtClean="0"/>
              <a:t>Лариса Ивановна</a:t>
            </a:r>
            <a:endParaRPr lang="ru-RU" sz="1200" dirty="0"/>
          </a:p>
        </p:txBody>
      </p:sp>
      <p:sp>
        <p:nvSpPr>
          <p:cNvPr id="36" name="Заголовок 1"/>
          <p:cNvSpPr txBox="1">
            <a:spLocks/>
          </p:cNvSpPr>
          <p:nvPr/>
        </p:nvSpPr>
        <p:spPr>
          <a:xfrm>
            <a:off x="7027466" y="2780928"/>
            <a:ext cx="1018647" cy="64807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Кибец</a:t>
            </a:r>
            <a:r>
              <a:rPr lang="ru-RU" sz="1200" dirty="0" smtClean="0"/>
              <a:t> </a:t>
            </a:r>
          </a:p>
          <a:p>
            <a:r>
              <a:rPr lang="ru-RU" sz="1200" dirty="0" smtClean="0"/>
              <a:t>Тамара Федосеевна (жена)</a:t>
            </a:r>
            <a:endParaRPr lang="ru-RU" sz="1200" dirty="0"/>
          </a:p>
        </p:txBody>
      </p:sp>
      <p:sp>
        <p:nvSpPr>
          <p:cNvPr id="37" name="Заголовок 1"/>
          <p:cNvSpPr txBox="1">
            <a:spLocks/>
          </p:cNvSpPr>
          <p:nvPr/>
        </p:nvSpPr>
        <p:spPr>
          <a:xfrm>
            <a:off x="7075058" y="4391061"/>
            <a:ext cx="976566" cy="564493"/>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Кибец</a:t>
            </a:r>
            <a:r>
              <a:rPr lang="ru-RU" sz="1200" dirty="0" smtClean="0"/>
              <a:t> </a:t>
            </a:r>
          </a:p>
          <a:p>
            <a:r>
              <a:rPr lang="ru-RU" sz="1200" dirty="0" smtClean="0"/>
              <a:t>Татьяна </a:t>
            </a:r>
          </a:p>
          <a:p>
            <a:r>
              <a:rPr lang="ru-RU" sz="1200" dirty="0" smtClean="0"/>
              <a:t>(жена)</a:t>
            </a:r>
            <a:endParaRPr lang="ru-RU" sz="1200" dirty="0"/>
          </a:p>
        </p:txBody>
      </p:sp>
      <p:sp>
        <p:nvSpPr>
          <p:cNvPr id="38" name="Заголовок 1"/>
          <p:cNvSpPr txBox="1">
            <a:spLocks/>
          </p:cNvSpPr>
          <p:nvPr/>
        </p:nvSpPr>
        <p:spPr>
          <a:xfrm>
            <a:off x="7075058" y="5150612"/>
            <a:ext cx="1010878" cy="570534"/>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Кибец</a:t>
            </a:r>
            <a:r>
              <a:rPr lang="ru-RU" sz="1200" dirty="0" smtClean="0"/>
              <a:t> </a:t>
            </a:r>
          </a:p>
          <a:p>
            <a:r>
              <a:rPr lang="ru-RU" sz="1200" dirty="0" smtClean="0"/>
              <a:t>Анастасия Михайловна</a:t>
            </a:r>
            <a:endParaRPr lang="ru-RU" sz="1200" dirty="0"/>
          </a:p>
        </p:txBody>
      </p:sp>
      <p:sp>
        <p:nvSpPr>
          <p:cNvPr id="39" name="Заголовок 1"/>
          <p:cNvSpPr txBox="1">
            <a:spLocks/>
          </p:cNvSpPr>
          <p:nvPr/>
        </p:nvSpPr>
        <p:spPr>
          <a:xfrm>
            <a:off x="5880979" y="5148787"/>
            <a:ext cx="991461" cy="728485"/>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Солосенко</a:t>
            </a:r>
            <a:r>
              <a:rPr lang="ru-RU" sz="1200" dirty="0" smtClean="0"/>
              <a:t> </a:t>
            </a:r>
          </a:p>
          <a:p>
            <a:r>
              <a:rPr lang="ru-RU" sz="1200" dirty="0" smtClean="0"/>
              <a:t>Павел </a:t>
            </a:r>
          </a:p>
          <a:p>
            <a:r>
              <a:rPr lang="ru-RU" sz="1200" dirty="0" smtClean="0"/>
              <a:t>Алексеевич (муж)</a:t>
            </a:r>
            <a:endParaRPr lang="ru-RU" sz="1200" dirty="0"/>
          </a:p>
        </p:txBody>
      </p:sp>
      <p:sp>
        <p:nvSpPr>
          <p:cNvPr id="40" name="Заголовок 1"/>
          <p:cNvSpPr txBox="1">
            <a:spLocks/>
          </p:cNvSpPr>
          <p:nvPr/>
        </p:nvSpPr>
        <p:spPr>
          <a:xfrm>
            <a:off x="4611889" y="5424596"/>
            <a:ext cx="1012420" cy="604634"/>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Солосенко</a:t>
            </a:r>
            <a:r>
              <a:rPr lang="ru-RU" sz="1200" dirty="0" smtClean="0"/>
              <a:t> </a:t>
            </a:r>
          </a:p>
          <a:p>
            <a:r>
              <a:rPr lang="ru-RU" sz="1200" dirty="0" smtClean="0"/>
              <a:t>Александр </a:t>
            </a:r>
          </a:p>
          <a:p>
            <a:r>
              <a:rPr lang="ru-RU" sz="1200" dirty="0" smtClean="0"/>
              <a:t>Павлович</a:t>
            </a:r>
          </a:p>
        </p:txBody>
      </p:sp>
      <p:sp>
        <p:nvSpPr>
          <p:cNvPr id="42" name="Заголовок 1"/>
          <p:cNvSpPr txBox="1">
            <a:spLocks/>
          </p:cNvSpPr>
          <p:nvPr/>
        </p:nvSpPr>
        <p:spPr>
          <a:xfrm>
            <a:off x="4615565" y="4625578"/>
            <a:ext cx="1008744" cy="609336"/>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Солосенко</a:t>
            </a:r>
            <a:r>
              <a:rPr lang="ru-RU" sz="1200" dirty="0" smtClean="0"/>
              <a:t> </a:t>
            </a:r>
          </a:p>
          <a:p>
            <a:r>
              <a:rPr lang="ru-RU" sz="1200" dirty="0" smtClean="0"/>
              <a:t>Наталия </a:t>
            </a:r>
          </a:p>
          <a:p>
            <a:r>
              <a:rPr lang="ru-RU" sz="1200" dirty="0" smtClean="0"/>
              <a:t>Павловна</a:t>
            </a:r>
          </a:p>
        </p:txBody>
      </p:sp>
      <p:sp>
        <p:nvSpPr>
          <p:cNvPr id="43" name="Заголовок 1"/>
          <p:cNvSpPr txBox="1">
            <a:spLocks/>
          </p:cNvSpPr>
          <p:nvPr/>
        </p:nvSpPr>
        <p:spPr>
          <a:xfrm>
            <a:off x="4565086" y="6189340"/>
            <a:ext cx="1085326" cy="665255"/>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Солосенко</a:t>
            </a:r>
            <a:r>
              <a:rPr lang="ru-RU" sz="1200" dirty="0" smtClean="0"/>
              <a:t> </a:t>
            </a:r>
          </a:p>
          <a:p>
            <a:r>
              <a:rPr lang="ru-RU" sz="1200" dirty="0" smtClean="0"/>
              <a:t>Оксана </a:t>
            </a:r>
          </a:p>
          <a:p>
            <a:r>
              <a:rPr lang="ru-RU" sz="1200" dirty="0" smtClean="0"/>
              <a:t>Вячеславовна </a:t>
            </a:r>
          </a:p>
          <a:p>
            <a:r>
              <a:rPr lang="ru-RU" sz="1200" dirty="0" smtClean="0"/>
              <a:t>(жена)</a:t>
            </a:r>
            <a:endParaRPr lang="ru-RU" sz="1200" dirty="0"/>
          </a:p>
        </p:txBody>
      </p:sp>
      <p:sp>
        <p:nvSpPr>
          <p:cNvPr id="44" name="Заголовок 1"/>
          <p:cNvSpPr txBox="1">
            <a:spLocks/>
          </p:cNvSpPr>
          <p:nvPr/>
        </p:nvSpPr>
        <p:spPr>
          <a:xfrm>
            <a:off x="3185046" y="5856514"/>
            <a:ext cx="1202847" cy="59682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Солосенко</a:t>
            </a:r>
            <a:r>
              <a:rPr lang="ru-RU" sz="1200" dirty="0" smtClean="0"/>
              <a:t> </a:t>
            </a:r>
          </a:p>
          <a:p>
            <a:r>
              <a:rPr lang="ru-RU" sz="1200" dirty="0" smtClean="0"/>
              <a:t>Владислав </a:t>
            </a:r>
          </a:p>
          <a:p>
            <a:r>
              <a:rPr lang="ru-RU" sz="1200" dirty="0" smtClean="0"/>
              <a:t>Александрович</a:t>
            </a:r>
          </a:p>
        </p:txBody>
      </p:sp>
      <p:sp>
        <p:nvSpPr>
          <p:cNvPr id="45" name="Заголовок 1"/>
          <p:cNvSpPr txBox="1">
            <a:spLocks/>
          </p:cNvSpPr>
          <p:nvPr/>
        </p:nvSpPr>
        <p:spPr>
          <a:xfrm>
            <a:off x="3484802" y="2931934"/>
            <a:ext cx="901013" cy="314844"/>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smtClean="0"/>
              <a:t>Александр</a:t>
            </a:r>
            <a:endParaRPr lang="ru-RU" sz="1200" dirty="0"/>
          </a:p>
        </p:txBody>
      </p:sp>
      <p:sp>
        <p:nvSpPr>
          <p:cNvPr id="46" name="Заголовок 1"/>
          <p:cNvSpPr txBox="1">
            <a:spLocks/>
          </p:cNvSpPr>
          <p:nvPr/>
        </p:nvSpPr>
        <p:spPr>
          <a:xfrm>
            <a:off x="3396447" y="4059741"/>
            <a:ext cx="888887" cy="300788"/>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smtClean="0"/>
              <a:t>Татьяна</a:t>
            </a:r>
            <a:endParaRPr lang="ru-RU" sz="1200" dirty="0"/>
          </a:p>
        </p:txBody>
      </p:sp>
      <p:sp>
        <p:nvSpPr>
          <p:cNvPr id="47" name="Заголовок 1"/>
          <p:cNvSpPr txBox="1">
            <a:spLocks/>
          </p:cNvSpPr>
          <p:nvPr/>
        </p:nvSpPr>
        <p:spPr>
          <a:xfrm>
            <a:off x="3399489" y="4493539"/>
            <a:ext cx="891645" cy="324036"/>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smtClean="0"/>
              <a:t>Максим</a:t>
            </a:r>
            <a:endParaRPr lang="ru-RU" sz="1200" dirty="0"/>
          </a:p>
        </p:txBody>
      </p:sp>
      <p:cxnSp>
        <p:nvCxnSpPr>
          <p:cNvPr id="57" name="Прямая соединительная линия 56"/>
          <p:cNvCxnSpPr/>
          <p:nvPr/>
        </p:nvCxnSpPr>
        <p:spPr>
          <a:xfrm>
            <a:off x="323528" y="1009473"/>
            <a:ext cx="5582960" cy="379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6660232" y="1009002"/>
            <a:ext cx="2160240" cy="426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a:off x="335887" y="908885"/>
            <a:ext cx="0" cy="10438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p:nvPr/>
        </p:nvCxnSpPr>
        <p:spPr>
          <a:xfrm>
            <a:off x="2411760" y="905091"/>
            <a:ext cx="0" cy="10438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a:endCxn id="10" idx="0"/>
          </p:cNvCxnSpPr>
          <p:nvPr/>
        </p:nvCxnSpPr>
        <p:spPr>
          <a:xfrm>
            <a:off x="1319864" y="992669"/>
            <a:ext cx="1" cy="13225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a:off x="422355" y="1013267"/>
            <a:ext cx="1" cy="13225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a:off x="2223804" y="1013267"/>
            <a:ext cx="1" cy="13225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a:off x="3185045" y="1013267"/>
            <a:ext cx="1" cy="13225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p:cNvCxnSpPr/>
          <p:nvPr/>
        </p:nvCxnSpPr>
        <p:spPr>
          <a:xfrm>
            <a:off x="4101337" y="1013267"/>
            <a:ext cx="1" cy="13225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p:cNvCxnSpPr/>
          <p:nvPr/>
        </p:nvCxnSpPr>
        <p:spPr>
          <a:xfrm>
            <a:off x="5004048" y="1009002"/>
            <a:ext cx="1" cy="13225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5906488" y="1011370"/>
            <a:ext cx="1" cy="13225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p:cNvCxnSpPr/>
          <p:nvPr/>
        </p:nvCxnSpPr>
        <p:spPr>
          <a:xfrm>
            <a:off x="6660232" y="894951"/>
            <a:ext cx="1" cy="13225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a:off x="8817850" y="902128"/>
            <a:ext cx="1" cy="13225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a:off x="6874969" y="1003831"/>
            <a:ext cx="1" cy="13225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a:off x="7788837" y="1013267"/>
            <a:ext cx="1" cy="13225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p:nvCxnSpPr>
        <p:spPr>
          <a:xfrm>
            <a:off x="8686370" y="1027201"/>
            <a:ext cx="1" cy="13225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a:off x="1319865" y="1762083"/>
            <a:ext cx="1" cy="18665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a:off x="3153750" y="1763957"/>
            <a:ext cx="1" cy="18665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8" name="Прямая соединительная линия 97"/>
          <p:cNvCxnSpPr/>
          <p:nvPr/>
        </p:nvCxnSpPr>
        <p:spPr>
          <a:xfrm>
            <a:off x="5004049" y="1767060"/>
            <a:ext cx="1" cy="18665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1" name="Прямая соединительная линия 100"/>
          <p:cNvCxnSpPr/>
          <p:nvPr/>
        </p:nvCxnSpPr>
        <p:spPr>
          <a:xfrm>
            <a:off x="6875865" y="1767060"/>
            <a:ext cx="0" cy="9516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4" name="Прямая соединительная линия 103"/>
          <p:cNvCxnSpPr/>
          <p:nvPr/>
        </p:nvCxnSpPr>
        <p:spPr>
          <a:xfrm>
            <a:off x="5744055" y="1873209"/>
            <a:ext cx="1141789" cy="500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9" name="Прямая соединительная линия 108"/>
          <p:cNvCxnSpPr/>
          <p:nvPr/>
        </p:nvCxnSpPr>
        <p:spPr>
          <a:xfrm>
            <a:off x="5727917" y="1762083"/>
            <a:ext cx="5930" cy="279368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8" name="Прямая соединительная линия 117"/>
          <p:cNvCxnSpPr/>
          <p:nvPr/>
        </p:nvCxnSpPr>
        <p:spPr>
          <a:xfrm>
            <a:off x="5727917" y="2258053"/>
            <a:ext cx="14713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0" name="Прямая соединительная линия 119"/>
          <p:cNvCxnSpPr/>
          <p:nvPr/>
        </p:nvCxnSpPr>
        <p:spPr>
          <a:xfrm>
            <a:off x="1918732" y="3988429"/>
            <a:ext cx="203458" cy="168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1" name="Прямая соединительная линия 120"/>
          <p:cNvCxnSpPr/>
          <p:nvPr/>
        </p:nvCxnSpPr>
        <p:spPr>
          <a:xfrm>
            <a:off x="5733846" y="3897270"/>
            <a:ext cx="14713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2" name="Прямая соединительная линия 121"/>
          <p:cNvCxnSpPr/>
          <p:nvPr/>
        </p:nvCxnSpPr>
        <p:spPr>
          <a:xfrm>
            <a:off x="5722606" y="4551596"/>
            <a:ext cx="14713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23" name="Заголовок 1"/>
          <p:cNvSpPr txBox="1">
            <a:spLocks/>
          </p:cNvSpPr>
          <p:nvPr/>
        </p:nvSpPr>
        <p:spPr>
          <a:xfrm>
            <a:off x="7032977" y="3610670"/>
            <a:ext cx="1018647" cy="64807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 dirty="0" err="1" smtClean="0"/>
              <a:t>Кибец</a:t>
            </a:r>
            <a:r>
              <a:rPr lang="ru-RU" sz="1200" dirty="0" smtClean="0"/>
              <a:t> </a:t>
            </a:r>
          </a:p>
          <a:p>
            <a:r>
              <a:rPr lang="ru-RU" sz="1200" dirty="0" smtClean="0"/>
              <a:t>Михаил Владимир</a:t>
            </a:r>
            <a:endParaRPr lang="ru-RU" sz="1200" dirty="0"/>
          </a:p>
        </p:txBody>
      </p:sp>
      <p:cxnSp>
        <p:nvCxnSpPr>
          <p:cNvPr id="124" name="Прямая соединительная линия 123"/>
          <p:cNvCxnSpPr/>
          <p:nvPr/>
        </p:nvCxnSpPr>
        <p:spPr>
          <a:xfrm>
            <a:off x="6885844" y="3081179"/>
            <a:ext cx="14713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5" name="Прямая соединительная линия 124"/>
          <p:cNvCxnSpPr/>
          <p:nvPr/>
        </p:nvCxnSpPr>
        <p:spPr>
          <a:xfrm>
            <a:off x="6865721" y="3081179"/>
            <a:ext cx="14713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6" name="Прямая соединительная линия 125"/>
          <p:cNvCxnSpPr/>
          <p:nvPr/>
        </p:nvCxnSpPr>
        <p:spPr>
          <a:xfrm>
            <a:off x="6939286" y="3089356"/>
            <a:ext cx="0" cy="82004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1" name="Прямая соединительная линия 130"/>
          <p:cNvCxnSpPr/>
          <p:nvPr/>
        </p:nvCxnSpPr>
        <p:spPr>
          <a:xfrm>
            <a:off x="6927925" y="3895641"/>
            <a:ext cx="14713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p:cNvCxnSpPr/>
          <p:nvPr/>
        </p:nvCxnSpPr>
        <p:spPr>
          <a:xfrm>
            <a:off x="7559663" y="4242340"/>
            <a:ext cx="1" cy="18665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p:cNvCxnSpPr/>
          <p:nvPr/>
        </p:nvCxnSpPr>
        <p:spPr>
          <a:xfrm>
            <a:off x="6959410" y="4335666"/>
            <a:ext cx="0" cy="115383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5" name="Прямая соединительная линия 134"/>
          <p:cNvCxnSpPr/>
          <p:nvPr/>
        </p:nvCxnSpPr>
        <p:spPr>
          <a:xfrm>
            <a:off x="6947796" y="5489501"/>
            <a:ext cx="14713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6" name="Прямая соединительная линия 135"/>
          <p:cNvCxnSpPr/>
          <p:nvPr/>
        </p:nvCxnSpPr>
        <p:spPr>
          <a:xfrm>
            <a:off x="6945896" y="4335666"/>
            <a:ext cx="59640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8" name="Прямая соединительная линия 137"/>
          <p:cNvCxnSpPr/>
          <p:nvPr/>
        </p:nvCxnSpPr>
        <p:spPr>
          <a:xfrm>
            <a:off x="6372707" y="4963959"/>
            <a:ext cx="1" cy="18665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9" name="Прямая соединительная линия 138"/>
          <p:cNvCxnSpPr/>
          <p:nvPr/>
        </p:nvCxnSpPr>
        <p:spPr>
          <a:xfrm>
            <a:off x="5771063" y="5085184"/>
            <a:ext cx="59640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0" name="Прямая соединительная линия 139"/>
          <p:cNvCxnSpPr/>
          <p:nvPr/>
        </p:nvCxnSpPr>
        <p:spPr>
          <a:xfrm>
            <a:off x="5763616" y="4875395"/>
            <a:ext cx="0" cy="84575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3" name="Прямая соединительная линия 142"/>
          <p:cNvCxnSpPr/>
          <p:nvPr/>
        </p:nvCxnSpPr>
        <p:spPr>
          <a:xfrm>
            <a:off x="5623930" y="4875395"/>
            <a:ext cx="14713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4" name="Прямая соединительная линия 143"/>
          <p:cNvCxnSpPr/>
          <p:nvPr/>
        </p:nvCxnSpPr>
        <p:spPr>
          <a:xfrm>
            <a:off x="5628664" y="5706678"/>
            <a:ext cx="14713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5" name="Прямая соединительная линия 144"/>
          <p:cNvCxnSpPr/>
          <p:nvPr/>
        </p:nvCxnSpPr>
        <p:spPr>
          <a:xfrm>
            <a:off x="5124914" y="6000534"/>
            <a:ext cx="1" cy="18665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6" name="Прямая соединительная линия 145"/>
          <p:cNvCxnSpPr/>
          <p:nvPr/>
        </p:nvCxnSpPr>
        <p:spPr>
          <a:xfrm>
            <a:off x="4283968" y="6093860"/>
            <a:ext cx="858998"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8" name="Прямая соединительная линия 147"/>
          <p:cNvCxnSpPr/>
          <p:nvPr/>
        </p:nvCxnSpPr>
        <p:spPr>
          <a:xfrm>
            <a:off x="4381903" y="3075220"/>
            <a:ext cx="116097" cy="165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1" name="Прямая соединительная линия 150"/>
          <p:cNvCxnSpPr/>
          <p:nvPr/>
        </p:nvCxnSpPr>
        <p:spPr>
          <a:xfrm>
            <a:off x="4389350" y="3890196"/>
            <a:ext cx="0" cy="77334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3" name="Прямая соединительная линия 152"/>
          <p:cNvCxnSpPr/>
          <p:nvPr/>
        </p:nvCxnSpPr>
        <p:spPr>
          <a:xfrm>
            <a:off x="4264740" y="4652028"/>
            <a:ext cx="14713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4" name="Прямая соединительная линия 153"/>
          <p:cNvCxnSpPr/>
          <p:nvPr/>
        </p:nvCxnSpPr>
        <p:spPr>
          <a:xfrm>
            <a:off x="4375406" y="3898047"/>
            <a:ext cx="173646" cy="170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0" name="Прямая соединительная линия 159"/>
          <p:cNvCxnSpPr/>
          <p:nvPr/>
        </p:nvCxnSpPr>
        <p:spPr>
          <a:xfrm>
            <a:off x="4265372" y="4210135"/>
            <a:ext cx="11003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7" name="Прямая соединительная линия 166"/>
          <p:cNvCxnSpPr/>
          <p:nvPr/>
        </p:nvCxnSpPr>
        <p:spPr>
          <a:xfrm>
            <a:off x="5004050" y="1873209"/>
            <a:ext cx="624614" cy="1001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9" name="Прямая соединительная линия 168"/>
          <p:cNvCxnSpPr/>
          <p:nvPr/>
        </p:nvCxnSpPr>
        <p:spPr>
          <a:xfrm>
            <a:off x="5622170" y="1883223"/>
            <a:ext cx="1" cy="203181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5" name="Прямая соединительная линия 174"/>
          <p:cNvCxnSpPr/>
          <p:nvPr/>
        </p:nvCxnSpPr>
        <p:spPr>
          <a:xfrm>
            <a:off x="1941822" y="3089703"/>
            <a:ext cx="185258" cy="67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0" name="Прямая соединительная линия 179"/>
          <p:cNvCxnSpPr/>
          <p:nvPr/>
        </p:nvCxnSpPr>
        <p:spPr>
          <a:xfrm>
            <a:off x="5475038" y="3905025"/>
            <a:ext cx="14713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1" name="Прямая соединительная линия 180"/>
          <p:cNvCxnSpPr/>
          <p:nvPr/>
        </p:nvCxnSpPr>
        <p:spPr>
          <a:xfrm>
            <a:off x="679378" y="1862627"/>
            <a:ext cx="63115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2" name="Прямая соединительная линия 181"/>
          <p:cNvCxnSpPr/>
          <p:nvPr/>
        </p:nvCxnSpPr>
        <p:spPr>
          <a:xfrm>
            <a:off x="679378" y="1855409"/>
            <a:ext cx="5930" cy="214785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3" name="Прямая соединительная линия 182"/>
          <p:cNvCxnSpPr/>
          <p:nvPr/>
        </p:nvCxnSpPr>
        <p:spPr>
          <a:xfrm>
            <a:off x="685308" y="3075033"/>
            <a:ext cx="14713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4" name="Прямая соединительная линия 183"/>
          <p:cNvCxnSpPr/>
          <p:nvPr/>
        </p:nvCxnSpPr>
        <p:spPr>
          <a:xfrm>
            <a:off x="668640" y="3997695"/>
            <a:ext cx="14713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8" name="Прямая соединительная линия 187"/>
          <p:cNvCxnSpPr/>
          <p:nvPr/>
        </p:nvCxnSpPr>
        <p:spPr>
          <a:xfrm>
            <a:off x="1907704" y="1862627"/>
            <a:ext cx="1246046"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1" name="Прямая соединительная линия 190"/>
          <p:cNvCxnSpPr/>
          <p:nvPr/>
        </p:nvCxnSpPr>
        <p:spPr>
          <a:xfrm>
            <a:off x="1922373" y="1854733"/>
            <a:ext cx="5930" cy="214785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0" name="Прямая соединительная линия 199"/>
          <p:cNvCxnSpPr/>
          <p:nvPr/>
        </p:nvCxnSpPr>
        <p:spPr>
          <a:xfrm>
            <a:off x="5437870" y="3075033"/>
            <a:ext cx="185258" cy="67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2" name="Прямая соединительная линия 201"/>
          <p:cNvCxnSpPr/>
          <p:nvPr/>
        </p:nvCxnSpPr>
        <p:spPr>
          <a:xfrm>
            <a:off x="8716557" y="1760243"/>
            <a:ext cx="1" cy="18665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4" name="Прямая соединительная линия 203"/>
          <p:cNvCxnSpPr/>
          <p:nvPr/>
        </p:nvCxnSpPr>
        <p:spPr>
          <a:xfrm>
            <a:off x="8144257" y="1862889"/>
            <a:ext cx="57089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6" name="Прямая соединительная линия 205"/>
          <p:cNvCxnSpPr/>
          <p:nvPr/>
        </p:nvCxnSpPr>
        <p:spPr>
          <a:xfrm>
            <a:off x="8138327" y="1862889"/>
            <a:ext cx="5930" cy="279368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7" name="Прямая соединительная линия 206"/>
          <p:cNvCxnSpPr/>
          <p:nvPr/>
        </p:nvCxnSpPr>
        <p:spPr>
          <a:xfrm>
            <a:off x="8118022" y="2995377"/>
            <a:ext cx="185258" cy="67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8" name="Прямая соединительная линия 207"/>
          <p:cNvCxnSpPr/>
          <p:nvPr/>
        </p:nvCxnSpPr>
        <p:spPr>
          <a:xfrm>
            <a:off x="8148845" y="3870336"/>
            <a:ext cx="185258" cy="67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9" name="Прямая соединительная линия 208"/>
          <p:cNvCxnSpPr/>
          <p:nvPr/>
        </p:nvCxnSpPr>
        <p:spPr>
          <a:xfrm>
            <a:off x="8153860" y="4634731"/>
            <a:ext cx="185258" cy="67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0" name="Прямая соединительная линия 209"/>
          <p:cNvCxnSpPr/>
          <p:nvPr/>
        </p:nvCxnSpPr>
        <p:spPr>
          <a:xfrm>
            <a:off x="5726553" y="3080503"/>
            <a:ext cx="185258" cy="67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211" name="Заголовок 1"/>
          <p:cNvSpPr txBox="1">
            <a:spLocks/>
          </p:cNvSpPr>
          <p:nvPr/>
        </p:nvSpPr>
        <p:spPr>
          <a:xfrm>
            <a:off x="2858565" y="276492"/>
            <a:ext cx="3456384" cy="539658"/>
          </a:xfrm>
          <a:prstGeom prst="rect">
            <a:avLst/>
          </a:prstGeom>
          <a:solidFill>
            <a:srgbClr val="C00000"/>
          </a:solid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200" b="1" dirty="0" smtClean="0">
                <a:latin typeface="Comic Sans MS" pitchFamily="66" charset="0"/>
              </a:rPr>
              <a:t>РОДОСЛОВНОЕ ДЕРЕВО</a:t>
            </a:r>
            <a:endParaRPr lang="ru-RU" b="1" dirty="0">
              <a:latin typeface="Comic Sans MS" pitchFamily="66" charset="0"/>
            </a:endParaRPr>
          </a:p>
        </p:txBody>
      </p:sp>
    </p:spTree>
    <p:extLst>
      <p:ext uri="{BB962C8B-B14F-4D97-AF65-F5344CB8AC3E}">
        <p14:creationId xmlns:p14="http://schemas.microsoft.com/office/powerpoint/2010/main" val="63359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anim calcmode="lin" valueType="num">
                                      <p:cBhvr>
                                        <p:cTn id="8" dur="1000" fill="hold"/>
                                        <p:tgtEl>
                                          <p:spTgt spid="211"/>
                                        </p:tgtEl>
                                        <p:attrNameLst>
                                          <p:attrName>ppt_x</p:attrName>
                                        </p:attrNameLst>
                                      </p:cBhvr>
                                      <p:tavLst>
                                        <p:tav tm="0">
                                          <p:val>
                                            <p:strVal val="#ppt_x"/>
                                          </p:val>
                                        </p:tav>
                                        <p:tav tm="100000">
                                          <p:val>
                                            <p:strVal val="#ppt_x"/>
                                          </p:val>
                                        </p:tav>
                                      </p:tavLst>
                                    </p:anim>
                                    <p:anim calcmode="lin" valueType="num">
                                      <p:cBhvr>
                                        <p:cTn id="9" dur="1000" fill="hold"/>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Заголовок 1"/>
          <p:cNvSpPr>
            <a:spLocks noGrp="1"/>
          </p:cNvSpPr>
          <p:nvPr>
            <p:ph type="title"/>
          </p:nvPr>
        </p:nvSpPr>
        <p:spPr>
          <a:xfrm>
            <a:off x="3635897" y="7775"/>
            <a:ext cx="5184576" cy="5351108"/>
          </a:xfrm>
        </p:spPr>
        <p:txBody>
          <a:bodyPr>
            <a:normAutofit/>
          </a:bodyPr>
          <a:lstStyle/>
          <a:p>
            <a:r>
              <a:rPr lang="ru-RU" sz="2400" b="1" dirty="0" smtClean="0"/>
              <a:t>КИБЕЦ ЛИДИЯ ИВАНОВНА</a:t>
            </a:r>
            <a:r>
              <a:rPr lang="ru-RU" sz="2400" b="1" dirty="0"/>
              <a:t/>
            </a:r>
            <a:br>
              <a:rPr lang="ru-RU" sz="2400" b="1" dirty="0"/>
            </a:br>
            <a:r>
              <a:rPr lang="ru-RU" sz="2000" dirty="0" smtClean="0"/>
              <a:t>родилась 31 января 1939 года </a:t>
            </a:r>
            <a:r>
              <a:rPr lang="ru-RU" sz="2000" dirty="0"/>
              <a:t>в г. Днепродзержинск</a:t>
            </a:r>
            <a:r>
              <a:rPr lang="ru-RU" sz="2000" dirty="0" smtClean="0"/>
              <a:t>.</a:t>
            </a:r>
            <a:r>
              <a:rPr lang="ru-RU" sz="2000" dirty="0" smtClean="0">
                <a:solidFill>
                  <a:srgbClr val="FF0000"/>
                </a:solidFill>
              </a:rPr>
              <a:t> </a:t>
            </a:r>
            <a:r>
              <a:rPr lang="ru-RU" sz="2000" dirty="0" smtClean="0"/>
              <a:t>В 1956 г. поступила в Станиславский государственный пединститут на факультет физмат. Была направлена по распределению в Республику Казахстан. Работала лаборантом на КХЗ в г. Коммунарск. С 1966 г. работала учителем математики и физики. Была завучем школы № 12 г. Перевальска, а с 1981 г. перешла на должность учителя математики. В 1997 г. вышла на пенсию. </a:t>
            </a:r>
            <a:br>
              <a:rPr lang="ru-RU" sz="2000" dirty="0" smtClean="0"/>
            </a:br>
            <a:r>
              <a:rPr lang="ru-RU" sz="2000" dirty="0" smtClean="0"/>
              <a:t> Умерла 28 сентября 2010 </a:t>
            </a:r>
            <a:r>
              <a:rPr lang="ru-RU" sz="2000" dirty="0"/>
              <a:t>г.</a:t>
            </a:r>
            <a:br>
              <a:rPr lang="ru-RU" sz="2000" dirty="0"/>
            </a:br>
            <a:endParaRPr lang="ru-RU" sz="2000" dirty="0"/>
          </a:p>
        </p:txBody>
      </p:sp>
      <p:pic>
        <p:nvPicPr>
          <p:cNvPr id="1026" name="Picture 2" descr="https://sun9-50.userapi.com/c857036/v857036753/b8de0/ZXxkCa6q2i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5" t="2405" r="3223"/>
          <a:stretch/>
        </p:blipFill>
        <p:spPr bwMode="auto">
          <a:xfrm>
            <a:off x="152778" y="104256"/>
            <a:ext cx="3376742" cy="465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80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66504"/>
          </a:xfrm>
          <a:prstGeom prst="rect">
            <a:avLst/>
          </a:prstGeom>
        </p:spPr>
      </p:pic>
      <p:pic>
        <p:nvPicPr>
          <p:cNvPr id="16386" name="Picture 2" descr="https://sun9-53.userapi.com/c854528/v854528938/20e684/W04rnLTn2A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693" r="15041"/>
          <a:stretch/>
        </p:blipFill>
        <p:spPr bwMode="auto">
          <a:xfrm>
            <a:off x="2214290" y="89227"/>
            <a:ext cx="4771817" cy="668804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3707904" y="72699"/>
            <a:ext cx="2058786"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Лидия</a:t>
            </a:r>
            <a:endParaRPr lang="ru-RU" sz="1800" b="1" dirty="0">
              <a:latin typeface="Comic Sans MS" pitchFamily="66" charset="0"/>
            </a:endParaRPr>
          </a:p>
        </p:txBody>
      </p:sp>
      <p:sp>
        <p:nvSpPr>
          <p:cNvPr id="7" name="Заголовок 1"/>
          <p:cNvSpPr txBox="1">
            <a:spLocks/>
          </p:cNvSpPr>
          <p:nvPr/>
        </p:nvSpPr>
        <p:spPr>
          <a:xfrm>
            <a:off x="827584" y="1916832"/>
            <a:ext cx="2441206" cy="648072"/>
          </a:xfrm>
          <a:prstGeom prst="rect">
            <a:avLst/>
          </a:prstGeom>
          <a:solidFill>
            <a:srgbClr val="C0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smtClean="0">
                <a:latin typeface="Comic Sans MS" pitchFamily="66" charset="0"/>
              </a:rPr>
              <a:t>Георгиева Полина</a:t>
            </a:r>
            <a:endParaRPr lang="ru-RU" sz="1800" b="1" dirty="0">
              <a:latin typeface="Comic Sans MS" pitchFamily="66" charset="0"/>
            </a:endParaRPr>
          </a:p>
        </p:txBody>
      </p:sp>
      <p:sp>
        <p:nvSpPr>
          <p:cNvPr id="8" name="Заголовок 1"/>
          <p:cNvSpPr txBox="1">
            <a:spLocks/>
          </p:cNvSpPr>
          <p:nvPr/>
        </p:nvSpPr>
        <p:spPr>
          <a:xfrm>
            <a:off x="6516216" y="1916832"/>
            <a:ext cx="2058786"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Иван</a:t>
            </a:r>
            <a:endParaRPr lang="ru-RU" sz="1800" b="1" dirty="0">
              <a:latin typeface="Comic Sans MS" pitchFamily="66" charset="0"/>
            </a:endParaRPr>
          </a:p>
        </p:txBody>
      </p:sp>
    </p:spTree>
    <p:extLst>
      <p:ext uri="{BB962C8B-B14F-4D97-AF65-F5344CB8AC3E}">
        <p14:creationId xmlns:p14="http://schemas.microsoft.com/office/powerpoint/2010/main" val="77500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pic>
        <p:nvPicPr>
          <p:cNvPr id="4" name="Picture 2" descr="https://sun9-22.userapi.com/c858424/v858424509/197b06/U-a1U9Rrho0.jpg"/>
          <p:cNvPicPr>
            <a:picLocks noChangeAspect="1" noChangeArrowheads="1"/>
          </p:cNvPicPr>
          <p:nvPr/>
        </p:nvPicPr>
        <p:blipFill rotWithShape="1">
          <a:blip r:embed="rId3">
            <a:extLst>
              <a:ext uri="{28A0092B-C50C-407E-A947-70E740481C1C}">
                <a14:useLocalDpi xmlns:a14="http://schemas.microsoft.com/office/drawing/2010/main" val="0"/>
              </a:ext>
            </a:extLst>
          </a:blip>
          <a:srcRect l="3506" t="3620" r="4793" b="1993"/>
          <a:stretch/>
        </p:blipFill>
        <p:spPr bwMode="auto">
          <a:xfrm rot="16200000">
            <a:off x="1456020" y="-829857"/>
            <a:ext cx="6243928" cy="8568952"/>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3347864" y="1124744"/>
            <a:ext cx="2058786"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Лидия</a:t>
            </a:r>
            <a:endParaRPr lang="ru-RU" sz="1800" b="1" dirty="0">
              <a:latin typeface="Comic Sans MS" pitchFamily="66" charset="0"/>
            </a:endParaRPr>
          </a:p>
        </p:txBody>
      </p:sp>
    </p:spTree>
    <p:extLst>
      <p:ext uri="{BB962C8B-B14F-4D97-AF65-F5344CB8AC3E}">
        <p14:creationId xmlns:p14="http://schemas.microsoft.com/office/powerpoint/2010/main" val="327836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66504"/>
          </a:xfrm>
          <a:prstGeom prst="rect">
            <a:avLst/>
          </a:prstGeom>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4338" name="Picture 2" descr="https://sun9-72.userapi.com/c857320/v857320938/123863/egRhaLtAKi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78" t="4814" r="9116" b="7145"/>
          <a:stretch/>
        </p:blipFill>
        <p:spPr bwMode="auto">
          <a:xfrm rot="16200000">
            <a:off x="2543181" y="-374830"/>
            <a:ext cx="5616624" cy="717560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2159460" y="908720"/>
            <a:ext cx="2441206" cy="648072"/>
          </a:xfrm>
          <a:prstGeom prst="rect">
            <a:avLst/>
          </a:prstGeom>
          <a:solidFill>
            <a:srgbClr val="C0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smtClean="0">
                <a:latin typeface="Comic Sans MS" pitchFamily="66" charset="0"/>
              </a:rPr>
              <a:t>Георгиева Полина</a:t>
            </a:r>
            <a:endParaRPr lang="ru-RU" sz="1800" b="1" dirty="0">
              <a:latin typeface="Comic Sans MS" pitchFamily="66" charset="0"/>
            </a:endParaRPr>
          </a:p>
        </p:txBody>
      </p:sp>
      <p:sp>
        <p:nvSpPr>
          <p:cNvPr id="7" name="Заголовок 1"/>
          <p:cNvSpPr txBox="1">
            <a:spLocks/>
          </p:cNvSpPr>
          <p:nvPr/>
        </p:nvSpPr>
        <p:spPr>
          <a:xfrm>
            <a:off x="6084168" y="908720"/>
            <a:ext cx="2058786" cy="648072"/>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Лидия</a:t>
            </a:r>
            <a:endParaRPr lang="ru-RU" sz="1800" b="1" dirty="0">
              <a:latin typeface="Comic Sans MS" pitchFamily="66" charset="0"/>
            </a:endParaRPr>
          </a:p>
        </p:txBody>
      </p:sp>
      <p:sp>
        <p:nvSpPr>
          <p:cNvPr id="8" name="Заголовок 1"/>
          <p:cNvSpPr txBox="1">
            <a:spLocks/>
          </p:cNvSpPr>
          <p:nvPr/>
        </p:nvSpPr>
        <p:spPr>
          <a:xfrm>
            <a:off x="4211960" y="1700808"/>
            <a:ext cx="2160240" cy="611666"/>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Владимир</a:t>
            </a:r>
            <a:endParaRPr lang="ru-RU" sz="1800" b="1" dirty="0">
              <a:latin typeface="Comic Sans MS" pitchFamily="66" charset="0"/>
            </a:endParaRPr>
          </a:p>
        </p:txBody>
      </p:sp>
    </p:spTree>
    <p:extLst>
      <p:ext uri="{BB962C8B-B14F-4D97-AF65-F5344CB8AC3E}">
        <p14:creationId xmlns:p14="http://schemas.microsoft.com/office/powerpoint/2010/main" val="263755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Заголовок 1"/>
          <p:cNvSpPr>
            <a:spLocks noGrp="1"/>
          </p:cNvSpPr>
          <p:nvPr>
            <p:ph type="title"/>
          </p:nvPr>
        </p:nvSpPr>
        <p:spPr>
          <a:xfrm>
            <a:off x="179511" y="0"/>
            <a:ext cx="5184577" cy="5351108"/>
          </a:xfrm>
        </p:spPr>
        <p:txBody>
          <a:bodyPr>
            <a:normAutofit/>
          </a:bodyPr>
          <a:lstStyle/>
          <a:p>
            <a:r>
              <a:rPr lang="ru-RU" sz="2400" b="1" dirty="0" smtClean="0"/>
              <a:t>КИБЕЦ ВЛАДИМИР ИВАНОВИЧ</a:t>
            </a:r>
            <a:r>
              <a:rPr lang="ru-RU" sz="2400" b="1" dirty="0"/>
              <a:t/>
            </a:r>
            <a:br>
              <a:rPr lang="ru-RU" sz="2400" b="1" dirty="0"/>
            </a:br>
            <a:r>
              <a:rPr lang="ru-RU" sz="2000" dirty="0" smtClean="0"/>
              <a:t>родился 12 сентября 1941 года </a:t>
            </a:r>
            <a:r>
              <a:rPr lang="ru-RU" sz="2000" dirty="0"/>
              <a:t>в г. </a:t>
            </a:r>
            <a:r>
              <a:rPr lang="ru-RU" sz="2000" dirty="0" smtClean="0"/>
              <a:t>Уфа. В 1959 г. призван служить в ряды Советской армии в Германию. В 1965 г. работал монтером на КХЗ в г. Коммунарск. В 1966 г. поступил в Коммунарский горно-металлургический институт на инженера-электромеханика. После окончания института переехал жить и работать в Крым. </a:t>
            </a:r>
            <a:br>
              <a:rPr lang="ru-RU" sz="2000" dirty="0" smtClean="0"/>
            </a:br>
            <a:r>
              <a:rPr lang="ru-RU" sz="2000" dirty="0" smtClean="0"/>
              <a:t>Сейчас находится на пенсии.</a:t>
            </a:r>
            <a:endParaRPr lang="ru-RU" sz="2000" dirty="0"/>
          </a:p>
        </p:txBody>
      </p:sp>
      <p:pic>
        <p:nvPicPr>
          <p:cNvPr id="2050" name="Picture 2" descr="https://sun9-37.userapi.com/c857324/v857324753/128056/T_TaQmAHfPU.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05" t="5329" r="6746" b="3719"/>
          <a:stretch/>
        </p:blipFill>
        <p:spPr bwMode="auto">
          <a:xfrm>
            <a:off x="5652120" y="188640"/>
            <a:ext cx="3256767" cy="4584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39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pic>
        <p:nvPicPr>
          <p:cNvPr id="20482" name="Picture 2" descr="https://sun9-36.userapi.com/c855732/v855732509/2063f9/5NVZsKraKJw.jpg"/>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8545" t="1867" r="13504" b="3586"/>
          <a:stretch/>
        </p:blipFill>
        <p:spPr bwMode="auto">
          <a:xfrm rot="16200000">
            <a:off x="1829872" y="-1025670"/>
            <a:ext cx="5523645" cy="8932870"/>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3059832" y="6258588"/>
            <a:ext cx="3392353" cy="539658"/>
          </a:xfrm>
          <a:prstGeom prst="rect">
            <a:avLst/>
          </a:prstGeom>
          <a:solidFill>
            <a:srgbClr val="B6580A"/>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smtClean="0">
                <a:latin typeface="Comic Sans MS" pitchFamily="66" charset="0"/>
              </a:rPr>
              <a:t>Служба в Германии</a:t>
            </a:r>
            <a:endParaRPr lang="ru-RU" sz="1800" b="1" dirty="0">
              <a:latin typeface="Comic Sans MS" pitchFamily="66" charset="0"/>
            </a:endParaRPr>
          </a:p>
        </p:txBody>
      </p:sp>
      <p:sp>
        <p:nvSpPr>
          <p:cNvPr id="7" name="Заголовок 1"/>
          <p:cNvSpPr txBox="1">
            <a:spLocks/>
          </p:cNvSpPr>
          <p:nvPr/>
        </p:nvSpPr>
        <p:spPr>
          <a:xfrm>
            <a:off x="467544" y="1196752"/>
            <a:ext cx="2285335"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Владимир</a:t>
            </a:r>
            <a:endParaRPr lang="ru-RU" sz="1800" b="1" dirty="0">
              <a:latin typeface="Comic Sans MS" pitchFamily="66" charset="0"/>
            </a:endParaRPr>
          </a:p>
        </p:txBody>
      </p:sp>
    </p:spTree>
    <p:extLst>
      <p:ext uri="{BB962C8B-B14F-4D97-AF65-F5344CB8AC3E}">
        <p14:creationId xmlns:p14="http://schemas.microsoft.com/office/powerpoint/2010/main" val="238709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pic>
        <p:nvPicPr>
          <p:cNvPr id="21506" name="Picture 2" descr="https://sun9-53.userapi.com/c206820/v206820509/ad83f/JlrTq2X6mEQ.jpg"/>
          <p:cNvPicPr>
            <a:picLocks noChangeAspect="1" noChangeArrowheads="1"/>
          </p:cNvPicPr>
          <p:nvPr/>
        </p:nvPicPr>
        <p:blipFill rotWithShape="1">
          <a:blip r:embed="rId3">
            <a:extLst>
              <a:ext uri="{28A0092B-C50C-407E-A947-70E740481C1C}">
                <a14:useLocalDpi xmlns:a14="http://schemas.microsoft.com/office/drawing/2010/main" val="0"/>
              </a:ext>
            </a:extLst>
          </a:blip>
          <a:srcRect l="10499" t="7879" r="15017" b="5994"/>
          <a:stretch/>
        </p:blipFill>
        <p:spPr bwMode="auto">
          <a:xfrm rot="16200000">
            <a:off x="1599266" y="-1170441"/>
            <a:ext cx="5814644" cy="8964854"/>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p:cNvSpPr txBox="1">
            <a:spLocks/>
          </p:cNvSpPr>
          <p:nvPr/>
        </p:nvSpPr>
        <p:spPr>
          <a:xfrm>
            <a:off x="3059832" y="6258588"/>
            <a:ext cx="3392353" cy="539658"/>
          </a:xfrm>
          <a:prstGeom prst="rect">
            <a:avLst/>
          </a:prstGeom>
          <a:solidFill>
            <a:srgbClr val="B6580A"/>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smtClean="0">
                <a:latin typeface="Comic Sans MS" pitchFamily="66" charset="0"/>
              </a:rPr>
              <a:t>г. Брест октябрь 1962 г.</a:t>
            </a:r>
            <a:endParaRPr lang="ru-RU" sz="1800" b="1" dirty="0">
              <a:latin typeface="Comic Sans MS" pitchFamily="66" charset="0"/>
            </a:endParaRPr>
          </a:p>
        </p:txBody>
      </p:sp>
      <p:sp>
        <p:nvSpPr>
          <p:cNvPr id="8" name="Заголовок 1"/>
          <p:cNvSpPr txBox="1">
            <a:spLocks/>
          </p:cNvSpPr>
          <p:nvPr/>
        </p:nvSpPr>
        <p:spPr>
          <a:xfrm>
            <a:off x="4860032" y="1412776"/>
            <a:ext cx="2285335"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Владимир</a:t>
            </a:r>
            <a:endParaRPr lang="ru-RU" sz="1800" b="1" dirty="0">
              <a:latin typeface="Comic Sans MS" pitchFamily="66" charset="0"/>
            </a:endParaRPr>
          </a:p>
        </p:txBody>
      </p:sp>
    </p:spTree>
    <p:extLst>
      <p:ext uri="{BB962C8B-B14F-4D97-AF65-F5344CB8AC3E}">
        <p14:creationId xmlns:p14="http://schemas.microsoft.com/office/powerpoint/2010/main" val="50516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pic>
        <p:nvPicPr>
          <p:cNvPr id="22530" name="Picture 2" descr="https://sun9-37.userapi.com/c858336/v858336509/1a0580/0Ygl5DzIb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53" t="2264" r="3201" b="1860"/>
          <a:stretch/>
        </p:blipFill>
        <p:spPr bwMode="auto">
          <a:xfrm>
            <a:off x="4494161" y="349936"/>
            <a:ext cx="4499307" cy="618165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s://sun9-6.userapi.com/c205720/v205720509/ab14d/HrU_7c2Ekq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25" t="4922" r="11846" b="12040"/>
          <a:stretch/>
        </p:blipFill>
        <p:spPr bwMode="auto">
          <a:xfrm>
            <a:off x="283135" y="349936"/>
            <a:ext cx="4152100" cy="6181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18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1000"/>
                                        <p:tgtEl>
                                          <p:spTgt spid="22532"/>
                                        </p:tgtEl>
                                      </p:cBhvr>
                                    </p:animEffect>
                                    <p:anim calcmode="lin" valueType="num">
                                      <p:cBhvr>
                                        <p:cTn id="8" dur="1000" fill="hold"/>
                                        <p:tgtEl>
                                          <p:spTgt spid="22532"/>
                                        </p:tgtEl>
                                        <p:attrNameLst>
                                          <p:attrName>ppt_x</p:attrName>
                                        </p:attrNameLst>
                                      </p:cBhvr>
                                      <p:tavLst>
                                        <p:tav tm="0">
                                          <p:val>
                                            <p:strVal val="#ppt_x"/>
                                          </p:val>
                                        </p:tav>
                                        <p:tav tm="100000">
                                          <p:val>
                                            <p:strVal val="#ppt_x"/>
                                          </p:val>
                                        </p:tav>
                                      </p:tavLst>
                                    </p:anim>
                                    <p:anim calcmode="lin" valueType="num">
                                      <p:cBhvr>
                                        <p:cTn id="9" dur="1000" fill="hold"/>
                                        <p:tgtEl>
                                          <p:spTgt spid="225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fade">
                                      <p:cBhvr>
                                        <p:cTn id="12" dur="1000"/>
                                        <p:tgtEl>
                                          <p:spTgt spid="22530"/>
                                        </p:tgtEl>
                                      </p:cBhvr>
                                    </p:animEffect>
                                    <p:anim calcmode="lin" valueType="num">
                                      <p:cBhvr>
                                        <p:cTn id="13" dur="1000" fill="hold"/>
                                        <p:tgtEl>
                                          <p:spTgt spid="22530"/>
                                        </p:tgtEl>
                                        <p:attrNameLst>
                                          <p:attrName>ppt_x</p:attrName>
                                        </p:attrNameLst>
                                      </p:cBhvr>
                                      <p:tavLst>
                                        <p:tav tm="0">
                                          <p:val>
                                            <p:strVal val="#ppt_x"/>
                                          </p:val>
                                        </p:tav>
                                        <p:tav tm="100000">
                                          <p:val>
                                            <p:strVal val="#ppt_x"/>
                                          </p:val>
                                        </p:tav>
                                      </p:tavLst>
                                    </p:anim>
                                    <p:anim calcmode="lin" valueType="num">
                                      <p:cBhvr>
                                        <p:cTn id="14" dur="1000" fill="hold"/>
                                        <p:tgtEl>
                                          <p:spTgt spid="225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3314" name="Picture 2" descr="https://sun9-63.userapi.com/c857532/v857532938/1a2d7c/YtFqutJ4YoI.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544" y="327108"/>
            <a:ext cx="8231382" cy="6173537"/>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1259632" y="5013176"/>
            <a:ext cx="2441206" cy="648072"/>
          </a:xfrm>
          <a:prstGeom prst="rect">
            <a:avLst/>
          </a:prstGeom>
          <a:solidFill>
            <a:srgbClr val="C0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smtClean="0">
                <a:latin typeface="Comic Sans MS" pitchFamily="66" charset="0"/>
              </a:rPr>
              <a:t>Георгиева Полина</a:t>
            </a:r>
            <a:endParaRPr lang="ru-RU" sz="1800" b="1" dirty="0">
              <a:latin typeface="Comic Sans MS" pitchFamily="66" charset="0"/>
            </a:endParaRPr>
          </a:p>
        </p:txBody>
      </p:sp>
      <p:sp>
        <p:nvSpPr>
          <p:cNvPr id="7" name="Заголовок 1"/>
          <p:cNvSpPr txBox="1">
            <a:spLocks/>
          </p:cNvSpPr>
          <p:nvPr/>
        </p:nvSpPr>
        <p:spPr>
          <a:xfrm>
            <a:off x="3525789" y="332656"/>
            <a:ext cx="2058786"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Лидия</a:t>
            </a:r>
            <a:endParaRPr lang="ru-RU" sz="1800" b="1" dirty="0">
              <a:latin typeface="Comic Sans MS" pitchFamily="66" charset="0"/>
            </a:endParaRPr>
          </a:p>
        </p:txBody>
      </p:sp>
      <p:sp>
        <p:nvSpPr>
          <p:cNvPr id="8" name="Заголовок 1"/>
          <p:cNvSpPr txBox="1">
            <a:spLocks/>
          </p:cNvSpPr>
          <p:nvPr/>
        </p:nvSpPr>
        <p:spPr>
          <a:xfrm>
            <a:off x="1034630" y="332656"/>
            <a:ext cx="2058786" cy="539658"/>
          </a:xfrm>
          <a:prstGeom prst="rect">
            <a:avLst/>
          </a:prstGeom>
          <a:solidFill>
            <a:srgbClr val="C00000"/>
          </a:solid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Владимир</a:t>
            </a:r>
            <a:endParaRPr lang="ru-RU" sz="1800" b="1" dirty="0">
              <a:latin typeface="Comic Sans MS" pitchFamily="66" charset="0"/>
            </a:endParaRPr>
          </a:p>
        </p:txBody>
      </p:sp>
      <p:sp>
        <p:nvSpPr>
          <p:cNvPr id="9" name="Заголовок 1"/>
          <p:cNvSpPr txBox="1">
            <a:spLocks/>
          </p:cNvSpPr>
          <p:nvPr/>
        </p:nvSpPr>
        <p:spPr>
          <a:xfrm>
            <a:off x="5724128" y="314583"/>
            <a:ext cx="2724810"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smtClean="0">
                <a:latin typeface="Comic Sans MS" pitchFamily="66" charset="0"/>
              </a:rPr>
              <a:t>Солосенко</a:t>
            </a:r>
            <a:r>
              <a:rPr lang="ru-RU" sz="1800" b="1" dirty="0" smtClean="0">
                <a:latin typeface="Comic Sans MS" pitchFamily="66" charset="0"/>
              </a:rPr>
              <a:t> Александр</a:t>
            </a:r>
            <a:endParaRPr lang="ru-RU" sz="1800" b="1" dirty="0">
              <a:latin typeface="Comic Sans MS" pitchFamily="66" charset="0"/>
            </a:endParaRPr>
          </a:p>
        </p:txBody>
      </p:sp>
      <p:sp>
        <p:nvSpPr>
          <p:cNvPr id="10" name="Заголовок 1"/>
          <p:cNvSpPr txBox="1">
            <a:spLocks/>
          </p:cNvSpPr>
          <p:nvPr/>
        </p:nvSpPr>
        <p:spPr>
          <a:xfrm>
            <a:off x="4283968" y="5013176"/>
            <a:ext cx="2724810" cy="648071"/>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smtClean="0">
                <a:latin typeface="Comic Sans MS" pitchFamily="66" charset="0"/>
              </a:rPr>
              <a:t>Кибец</a:t>
            </a:r>
            <a:r>
              <a:rPr lang="ru-RU" sz="1800" b="1" dirty="0" smtClean="0">
                <a:latin typeface="Comic Sans MS" pitchFamily="66" charset="0"/>
              </a:rPr>
              <a:t> (</a:t>
            </a:r>
            <a:r>
              <a:rPr lang="ru-RU" sz="1800" b="1" dirty="0" err="1" smtClean="0">
                <a:latin typeface="Comic Sans MS" pitchFamily="66" charset="0"/>
              </a:rPr>
              <a:t>Солосенко</a:t>
            </a:r>
            <a:r>
              <a:rPr lang="ru-RU" sz="1800" b="1" dirty="0" smtClean="0">
                <a:latin typeface="Comic Sans MS" pitchFamily="66" charset="0"/>
              </a:rPr>
              <a:t>) Валентина</a:t>
            </a:r>
            <a:endParaRPr lang="ru-RU" sz="1800" b="1" dirty="0">
              <a:latin typeface="Comic Sans MS" pitchFamily="66" charset="0"/>
            </a:endParaRPr>
          </a:p>
        </p:txBody>
      </p:sp>
      <p:sp>
        <p:nvSpPr>
          <p:cNvPr id="11" name="Заголовок 1"/>
          <p:cNvSpPr txBox="1">
            <a:spLocks/>
          </p:cNvSpPr>
          <p:nvPr/>
        </p:nvSpPr>
        <p:spPr>
          <a:xfrm>
            <a:off x="2699792" y="4293096"/>
            <a:ext cx="2724810"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smtClean="0">
                <a:latin typeface="Comic Sans MS" pitchFamily="66" charset="0"/>
              </a:rPr>
              <a:t>Солосенко</a:t>
            </a:r>
            <a:r>
              <a:rPr lang="ru-RU" sz="1800" b="1" dirty="0" smtClean="0">
                <a:latin typeface="Comic Sans MS" pitchFamily="66" charset="0"/>
              </a:rPr>
              <a:t> Наталия</a:t>
            </a:r>
            <a:endParaRPr lang="ru-RU" sz="1800" b="1" dirty="0">
              <a:latin typeface="Comic Sans MS" pitchFamily="66" charset="0"/>
            </a:endParaRPr>
          </a:p>
        </p:txBody>
      </p:sp>
    </p:spTree>
    <p:extLst>
      <p:ext uri="{BB962C8B-B14F-4D97-AF65-F5344CB8AC3E}">
        <p14:creationId xmlns:p14="http://schemas.microsoft.com/office/powerpoint/2010/main" val="327056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l="11986" r="3559"/>
          <a:stretch/>
        </p:blipFill>
        <p:spPr>
          <a:xfrm>
            <a:off x="-13006" y="3164"/>
            <a:ext cx="9157006" cy="6873625"/>
          </a:xfrm>
        </p:spPr>
      </p:pic>
      <p:sp>
        <p:nvSpPr>
          <p:cNvPr id="5" name="Заголовок 1"/>
          <p:cNvSpPr txBox="1">
            <a:spLocks/>
          </p:cNvSpPr>
          <p:nvPr/>
        </p:nvSpPr>
        <p:spPr>
          <a:xfrm>
            <a:off x="-252536" y="188640"/>
            <a:ext cx="6120680" cy="1470025"/>
          </a:xfrm>
          <a:prstGeom prst="rect">
            <a:avLst/>
          </a:prstGeom>
          <a:scene3d>
            <a:camera prst="isometricOffAxis1Right"/>
            <a:lightRig rig="threePt" dir="t"/>
          </a:scene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5400" b="1" dirty="0" smtClean="0">
                <a:solidFill>
                  <a:srgbClr val="C00000"/>
                </a:solidFill>
                <a:latin typeface="Comic Sans MS" pitchFamily="66" charset="0"/>
              </a:rPr>
              <a:t>Память живет в наших сердцах!</a:t>
            </a:r>
            <a:endParaRPr lang="ru-RU" sz="5400" b="1" dirty="0">
              <a:solidFill>
                <a:srgbClr val="C00000"/>
              </a:solidFill>
              <a:latin typeface="Comic Sans MS" pitchFamily="66" charset="0"/>
            </a:endParaRPr>
          </a:p>
        </p:txBody>
      </p:sp>
    </p:spTree>
    <p:extLst>
      <p:ext uri="{BB962C8B-B14F-4D97-AF65-F5344CB8AC3E}">
        <p14:creationId xmlns:p14="http://schemas.microsoft.com/office/powerpoint/2010/main" val="183858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395536" y="135596"/>
            <a:ext cx="4896544" cy="5633764"/>
          </a:xfrm>
        </p:spPr>
        <p:txBody>
          <a:bodyPr>
            <a:normAutofit/>
          </a:bodyPr>
          <a:lstStyle/>
          <a:p>
            <a:r>
              <a:rPr lang="ru-RU" sz="2200" b="1" dirty="0" smtClean="0"/>
              <a:t>КИБЕЦ КОНСТАНТИН АНТОНОВИЧ</a:t>
            </a:r>
            <a:r>
              <a:rPr lang="ru-RU" sz="2200" dirty="0" smtClean="0"/>
              <a:t> родился в 1909 году в Сумской области г. Конотоп, ул. Чапаевская, д.21</a:t>
            </a:r>
            <a:br>
              <a:rPr lang="ru-RU" sz="2200" dirty="0" smtClean="0"/>
            </a:br>
            <a:r>
              <a:rPr lang="ru-RU" sz="2200" dirty="0" smtClean="0"/>
              <a:t>Призван в 1941 г. "БРЯНСКИЙ ФРОНТ", </a:t>
            </a:r>
            <a:r>
              <a:rPr lang="ru-RU" sz="2200" dirty="0"/>
              <a:t>пропал без вести  06.10.1941 </a:t>
            </a:r>
            <a:r>
              <a:rPr lang="ru-RU" sz="2200" dirty="0" smtClean="0"/>
              <a:t/>
            </a:r>
            <a:br>
              <a:rPr lang="ru-RU" sz="2200" dirty="0" smtClean="0"/>
            </a:br>
            <a:r>
              <a:rPr lang="ru-RU" sz="2200" dirty="0" smtClean="0"/>
              <a:t>269-я </a:t>
            </a:r>
            <a:r>
              <a:rPr lang="ru-RU" sz="2200" dirty="0"/>
              <a:t>СТРЕЛКОВАЯ </a:t>
            </a:r>
            <a:r>
              <a:rPr lang="ru-RU" sz="2200" dirty="0" smtClean="0"/>
              <a:t>ДИВИЗИЯ.</a:t>
            </a:r>
            <a:r>
              <a:rPr lang="ru-RU" sz="2200" dirty="0"/>
              <a:t/>
            </a:r>
            <a:br>
              <a:rPr lang="ru-RU" sz="2200" dirty="0"/>
            </a:br>
            <a:r>
              <a:rPr lang="ru-RU" sz="2200" dirty="0" smtClean="0"/>
              <a:t>Как выяснилось позже, попал в ОРЛОВСКИЙ </a:t>
            </a:r>
            <a:r>
              <a:rPr lang="ru-RU" sz="2200" dirty="0"/>
              <a:t>лагерь </a:t>
            </a:r>
            <a:r>
              <a:rPr lang="ru-RU" sz="2200" dirty="0" smtClean="0"/>
              <a:t>военнопленных,</a:t>
            </a:r>
            <a:r>
              <a:rPr lang="ru-RU" sz="2200" dirty="0"/>
              <a:t/>
            </a:r>
            <a:br>
              <a:rPr lang="ru-RU" sz="2200" dirty="0"/>
            </a:br>
            <a:r>
              <a:rPr lang="ru-RU" sz="2200" dirty="0" smtClean="0"/>
              <a:t>дата </a:t>
            </a:r>
            <a:r>
              <a:rPr lang="ru-RU" sz="2200" dirty="0"/>
              <a:t>смерти 25.03.1942. </a:t>
            </a:r>
            <a:r>
              <a:rPr lang="ru-RU" sz="2200" dirty="0" smtClean="0"/>
              <a:t>Ф</a:t>
            </a:r>
            <a:r>
              <a:rPr lang="ru-RU" sz="2200" dirty="0"/>
              <a:t>. Р-349. Оп.1. Д.2. Л. 62 об.</a:t>
            </a:r>
            <a:r>
              <a:rPr lang="ru-RU" dirty="0"/>
              <a:t/>
            </a:r>
            <a:br>
              <a:rPr lang="ru-RU" dirty="0"/>
            </a:br>
            <a:endParaRPr lang="ru-RU" dirty="0"/>
          </a:p>
        </p:txBody>
      </p:sp>
      <p:pic>
        <p:nvPicPr>
          <p:cNvPr id="1026" name="Picture 2" descr="Кибец  Константин Антонович"/>
          <p:cNvPicPr>
            <a:picLocks noChangeAspect="1" noChangeArrowheads="1"/>
          </p:cNvPicPr>
          <p:nvPr/>
        </p:nvPicPr>
        <p:blipFill rotWithShape="1">
          <a:blip r:embed="rId3">
            <a:extLst>
              <a:ext uri="{28A0092B-C50C-407E-A947-70E740481C1C}">
                <a14:useLocalDpi xmlns:a14="http://schemas.microsoft.com/office/drawing/2010/main" val="0"/>
              </a:ext>
            </a:extLst>
          </a:blip>
          <a:srcRect l="2914" t="8501" r="4363" b="3962"/>
          <a:stretch/>
        </p:blipFill>
        <p:spPr bwMode="auto">
          <a:xfrm>
            <a:off x="5773010" y="161865"/>
            <a:ext cx="3120887" cy="463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99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l="31168" t="1544"/>
          <a:stretch/>
        </p:blipFill>
        <p:spPr>
          <a:xfrm>
            <a:off x="11968" y="1"/>
            <a:ext cx="9132032" cy="6858000"/>
          </a:xfrm>
        </p:spPr>
      </p:pic>
      <p:pic>
        <p:nvPicPr>
          <p:cNvPr id="5" name="Рисунок 1"/>
          <p:cNvPicPr>
            <a:picLocks noChangeAspect="1" noChangeArrowheads="1"/>
          </p:cNvPicPr>
          <p:nvPr/>
        </p:nvPicPr>
        <p:blipFill rotWithShape="1">
          <a:blip r:embed="rId3">
            <a:extLst>
              <a:ext uri="{28A0092B-C50C-407E-A947-70E740481C1C}">
                <a14:useLocalDpi xmlns:a14="http://schemas.microsoft.com/office/drawing/2010/main" val="0"/>
              </a:ext>
            </a:extLst>
          </a:blip>
          <a:srcRect l="4849" t="18002" r="21915" b="16195"/>
          <a:stretch/>
        </p:blipFill>
        <p:spPr bwMode="auto">
          <a:xfrm>
            <a:off x="9128" y="883328"/>
            <a:ext cx="9134872" cy="513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4763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pic>
        <p:nvPicPr>
          <p:cNvPr id="2050" name="Picture 2" descr="https://sun9-44.userapi.com/c858028/v858028408/1a9929/QXzo-0x_3Dw.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2509" t="5316" r="15186" b="3759"/>
          <a:stretch/>
        </p:blipFill>
        <p:spPr bwMode="auto">
          <a:xfrm>
            <a:off x="2195736" y="0"/>
            <a:ext cx="4680520" cy="6846168"/>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1"/>
          <p:cNvSpPr txBox="1">
            <a:spLocks/>
          </p:cNvSpPr>
          <p:nvPr/>
        </p:nvSpPr>
        <p:spPr>
          <a:xfrm>
            <a:off x="6444208" y="1181102"/>
            <a:ext cx="2160240"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Алексей</a:t>
            </a:r>
          </a:p>
        </p:txBody>
      </p:sp>
      <p:sp>
        <p:nvSpPr>
          <p:cNvPr id="11" name="Заголовок 1"/>
          <p:cNvSpPr txBox="1">
            <a:spLocks/>
          </p:cNvSpPr>
          <p:nvPr/>
        </p:nvSpPr>
        <p:spPr>
          <a:xfrm>
            <a:off x="605778" y="1204053"/>
            <a:ext cx="1944216"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Евгения</a:t>
            </a:r>
          </a:p>
        </p:txBody>
      </p:sp>
      <p:sp>
        <p:nvSpPr>
          <p:cNvPr id="12" name="Заголовок 1"/>
          <p:cNvSpPr txBox="1">
            <a:spLocks/>
          </p:cNvSpPr>
          <p:nvPr/>
        </p:nvSpPr>
        <p:spPr>
          <a:xfrm>
            <a:off x="3419872" y="3448"/>
            <a:ext cx="1944216" cy="539658"/>
          </a:xfrm>
          <a:prstGeom prst="rect">
            <a:avLst/>
          </a:prstGeom>
          <a:solidFill>
            <a:srgbClr val="C000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smtClean="0">
                <a:latin typeface="Comic Sans MS" pitchFamily="66" charset="0"/>
              </a:rPr>
              <a:t>Кибец</a:t>
            </a:r>
            <a:r>
              <a:rPr lang="ru-RU" sz="1800" b="1" dirty="0" smtClean="0">
                <a:latin typeface="Comic Sans MS" pitchFamily="66" charset="0"/>
              </a:rPr>
              <a:t> Варвара</a:t>
            </a:r>
            <a:endParaRPr lang="ru-RU" sz="3600" b="1" dirty="0">
              <a:latin typeface="Comic Sans MS" pitchFamily="66" charset="0"/>
            </a:endParaRPr>
          </a:p>
        </p:txBody>
      </p:sp>
      <p:sp>
        <p:nvSpPr>
          <p:cNvPr id="13" name="Заголовок 1"/>
          <p:cNvSpPr txBox="1">
            <a:spLocks/>
          </p:cNvSpPr>
          <p:nvPr/>
        </p:nvSpPr>
        <p:spPr>
          <a:xfrm>
            <a:off x="2195736" y="4167283"/>
            <a:ext cx="2340260" cy="629870"/>
          </a:xfrm>
          <a:prstGeom prst="rect">
            <a:avLst/>
          </a:prstGeom>
          <a:solidFill>
            <a:srgbClr val="C0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ru-RU" sz="1800" b="1" dirty="0" err="1">
                <a:latin typeface="Comic Sans MS" pitchFamily="66" charset="0"/>
              </a:rPr>
              <a:t>Кибец</a:t>
            </a:r>
            <a:r>
              <a:rPr lang="ru-RU" sz="1800" b="1" dirty="0">
                <a:latin typeface="Comic Sans MS" pitchFamily="66" charset="0"/>
              </a:rPr>
              <a:t> Юрий </a:t>
            </a:r>
            <a:endParaRPr lang="ru-RU" sz="1800" b="1" dirty="0" smtClean="0">
              <a:latin typeface="Comic Sans MS" pitchFamily="66" charset="0"/>
            </a:endParaRPr>
          </a:p>
          <a:p>
            <a:pPr>
              <a:lnSpc>
                <a:spcPct val="90000"/>
              </a:lnSpc>
            </a:pPr>
            <a:r>
              <a:rPr lang="ru-RU" sz="1800" b="1" dirty="0" smtClean="0">
                <a:latin typeface="Comic Sans MS" pitchFamily="66" charset="0"/>
              </a:rPr>
              <a:t>(</a:t>
            </a:r>
            <a:r>
              <a:rPr lang="ru-RU" sz="1800" b="1" dirty="0">
                <a:latin typeface="Comic Sans MS" pitchFamily="66" charset="0"/>
              </a:rPr>
              <a:t>сын Константина)</a:t>
            </a:r>
          </a:p>
        </p:txBody>
      </p:sp>
      <p:sp>
        <p:nvSpPr>
          <p:cNvPr id="14" name="Заголовок 1"/>
          <p:cNvSpPr txBox="1">
            <a:spLocks/>
          </p:cNvSpPr>
          <p:nvPr/>
        </p:nvSpPr>
        <p:spPr>
          <a:xfrm>
            <a:off x="2549994" y="1473882"/>
            <a:ext cx="2361255" cy="790640"/>
          </a:xfrm>
          <a:prstGeom prst="rect">
            <a:avLst/>
          </a:prstGeom>
          <a:solidFill>
            <a:srgbClr val="C0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a:t>
            </a:r>
            <a:r>
              <a:rPr lang="ru-RU" sz="1800" b="1" dirty="0" smtClean="0">
                <a:latin typeface="Comic Sans MS" pitchFamily="66" charset="0"/>
              </a:rPr>
              <a:t>Владимир</a:t>
            </a:r>
          </a:p>
          <a:p>
            <a:r>
              <a:rPr lang="ru-RU" sz="1800" b="1" dirty="0" smtClean="0">
                <a:latin typeface="Comic Sans MS" pitchFamily="66" charset="0"/>
              </a:rPr>
              <a:t>(сын Константина)</a:t>
            </a:r>
            <a:endParaRPr lang="ru-RU" sz="1800" b="1" dirty="0">
              <a:latin typeface="Comic Sans MS" pitchFamily="66" charset="0"/>
            </a:endParaRPr>
          </a:p>
        </p:txBody>
      </p:sp>
      <p:sp>
        <p:nvSpPr>
          <p:cNvPr id="15" name="Заголовок 1"/>
          <p:cNvSpPr txBox="1">
            <a:spLocks/>
          </p:cNvSpPr>
          <p:nvPr/>
        </p:nvSpPr>
        <p:spPr>
          <a:xfrm>
            <a:off x="4578694" y="4132680"/>
            <a:ext cx="2336947" cy="792088"/>
          </a:xfrm>
          <a:prstGeom prst="rect">
            <a:avLst/>
          </a:prstGeom>
          <a:solidFill>
            <a:srgbClr val="C0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err="1">
                <a:latin typeface="Comic Sans MS" pitchFamily="66" charset="0"/>
              </a:rPr>
              <a:t>Кибец</a:t>
            </a:r>
            <a:r>
              <a:rPr lang="ru-RU" sz="1800" b="1" dirty="0">
                <a:latin typeface="Comic Sans MS" pitchFamily="66" charset="0"/>
              </a:rPr>
              <a:t> Вера Семеновна</a:t>
            </a:r>
          </a:p>
          <a:p>
            <a:r>
              <a:rPr lang="ru-RU" sz="1800" b="1" dirty="0">
                <a:latin typeface="Comic Sans MS" pitchFamily="66" charset="0"/>
              </a:rPr>
              <a:t>(моя прабабушка)</a:t>
            </a:r>
          </a:p>
        </p:txBody>
      </p:sp>
      <p:sp>
        <p:nvSpPr>
          <p:cNvPr id="16" name="Заголовок 1"/>
          <p:cNvSpPr txBox="1">
            <a:spLocks/>
          </p:cNvSpPr>
          <p:nvPr/>
        </p:nvSpPr>
        <p:spPr>
          <a:xfrm>
            <a:off x="2771800" y="6219109"/>
            <a:ext cx="3528392" cy="539658"/>
          </a:xfrm>
          <a:prstGeom prst="rect">
            <a:avLst/>
          </a:prstGeom>
          <a:solidFill>
            <a:srgbClr val="B6580A"/>
          </a:solidFill>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200" b="1" dirty="0" smtClean="0">
                <a:latin typeface="Comic Sans MS" pitchFamily="66" charset="0"/>
              </a:rPr>
              <a:t>г. Конотоп 20 июля 1947 г.</a:t>
            </a:r>
            <a:endParaRPr lang="ru-RU" b="1" dirty="0">
              <a:latin typeface="Comic Sans MS" pitchFamily="66" charset="0"/>
            </a:endParaRPr>
          </a:p>
        </p:txBody>
      </p:sp>
    </p:spTree>
    <p:extLst>
      <p:ext uri="{BB962C8B-B14F-4D97-AF65-F5344CB8AC3E}">
        <p14:creationId xmlns:p14="http://schemas.microsoft.com/office/powerpoint/2010/main" val="220045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074" name="Picture 2" descr="Кибец Михаил Антонович"/>
          <p:cNvPicPr>
            <a:picLocks noChangeAspect="1" noChangeArrowheads="1"/>
          </p:cNvPicPr>
          <p:nvPr/>
        </p:nvPicPr>
        <p:blipFill rotWithShape="1">
          <a:blip r:embed="rId3">
            <a:extLst>
              <a:ext uri="{28A0092B-C50C-407E-A947-70E740481C1C}">
                <a14:useLocalDpi xmlns:a14="http://schemas.microsoft.com/office/drawing/2010/main" val="0"/>
              </a:ext>
            </a:extLst>
          </a:blip>
          <a:srcRect l="3752" t="12219" r="1895" b="3582"/>
          <a:stretch/>
        </p:blipFill>
        <p:spPr bwMode="auto">
          <a:xfrm>
            <a:off x="251520" y="87626"/>
            <a:ext cx="3488635" cy="466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Заголовок 1"/>
          <p:cNvSpPr>
            <a:spLocks noGrp="1"/>
          </p:cNvSpPr>
          <p:nvPr>
            <p:ph type="title"/>
          </p:nvPr>
        </p:nvSpPr>
        <p:spPr>
          <a:xfrm>
            <a:off x="3995936" y="87626"/>
            <a:ext cx="4896544" cy="5633764"/>
          </a:xfrm>
        </p:spPr>
        <p:txBody>
          <a:bodyPr>
            <a:normAutofit/>
          </a:bodyPr>
          <a:lstStyle/>
          <a:p>
            <a:r>
              <a:rPr lang="ru-RU" sz="2200" b="1" dirty="0" smtClean="0"/>
              <a:t>КИБЕЦ МИХАИЛ</a:t>
            </a:r>
            <a:r>
              <a:rPr lang="ru-RU" sz="2400" dirty="0" smtClean="0"/>
              <a:t> </a:t>
            </a:r>
            <a:r>
              <a:rPr lang="ru-RU" sz="2200" b="1" dirty="0" smtClean="0"/>
              <a:t>АНТОНОВИЧ</a:t>
            </a:r>
            <a:r>
              <a:rPr lang="ru-RU" sz="2200" dirty="0" smtClean="0"/>
              <a:t> </a:t>
            </a:r>
            <a:br>
              <a:rPr lang="ru-RU" sz="2200" dirty="0" smtClean="0"/>
            </a:br>
            <a:r>
              <a:rPr lang="ru-RU" sz="2200" dirty="0" smtClean="0"/>
              <a:t>родился в 1914 году в Сумской области г. Конотоп, ул. Чапаевская, д.21</a:t>
            </a:r>
            <a:br>
              <a:rPr lang="ru-RU" sz="2200" dirty="0" smtClean="0"/>
            </a:br>
            <a:r>
              <a:rPr lang="ru-RU" sz="2200" dirty="0" smtClean="0"/>
              <a:t>Призван в 1941 г. Младший </a:t>
            </a:r>
            <a:r>
              <a:rPr lang="ru-RU" sz="2200" dirty="0"/>
              <a:t>сержант, строевой. Место службы: отд. </a:t>
            </a:r>
            <a:r>
              <a:rPr lang="ru-RU" sz="2200" dirty="0" smtClean="0"/>
              <a:t>легко-переправочного парка </a:t>
            </a:r>
            <a:r>
              <a:rPr lang="ru-RU" sz="2200" dirty="0"/>
              <a:t>77 63 </a:t>
            </a:r>
            <a:r>
              <a:rPr lang="ru-RU" sz="2200" dirty="0" smtClean="0"/>
              <a:t>инженерно-саперной бригады РГ</a:t>
            </a:r>
            <a:r>
              <a:rPr lang="ru-RU" sz="2400" dirty="0" smtClean="0"/>
              <a:t>К</a:t>
            </a:r>
            <a:r>
              <a:rPr lang="ru-RU" sz="2200" dirty="0" smtClean="0"/>
              <a:t>.</a:t>
            </a:r>
            <a:br>
              <a:rPr lang="ru-RU" sz="2200" dirty="0" smtClean="0"/>
            </a:br>
            <a:r>
              <a:rPr lang="ru-RU" sz="2200" dirty="0" smtClean="0"/>
              <a:t>Награжден медалью «За отвагу».</a:t>
            </a:r>
            <a:br>
              <a:rPr lang="ru-RU" sz="2200" dirty="0" smtClean="0"/>
            </a:br>
            <a:r>
              <a:rPr lang="ru-RU" sz="2200" dirty="0" smtClean="0"/>
              <a:t>Погиб </a:t>
            </a:r>
            <a:r>
              <a:rPr lang="ru-RU" sz="2200" dirty="0"/>
              <a:t>14 марта 1944 г. </a:t>
            </a:r>
            <a:r>
              <a:rPr lang="ru-RU" sz="2200" dirty="0" smtClean="0"/>
              <a:t>в Херсонской области.</a:t>
            </a:r>
            <a:r>
              <a:rPr lang="ru-RU" sz="2200" dirty="0"/>
              <a:t> </a:t>
            </a:r>
            <a:br>
              <a:rPr lang="ru-RU" sz="2200" dirty="0"/>
            </a:br>
            <a:r>
              <a:rPr lang="ru-RU" dirty="0"/>
              <a:t/>
            </a:r>
            <a:br>
              <a:rPr lang="ru-RU" dirty="0"/>
            </a:br>
            <a:endParaRPr lang="ru-RU" dirty="0"/>
          </a:p>
        </p:txBody>
      </p:sp>
    </p:spTree>
    <p:extLst>
      <p:ext uri="{BB962C8B-B14F-4D97-AF65-F5344CB8AC3E}">
        <p14:creationId xmlns:p14="http://schemas.microsoft.com/office/powerpoint/2010/main" val="23397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1"/>
            <a:ext cx="9132032" cy="6858000"/>
          </a:xfrm>
          <a:prstGeom prst="rect">
            <a:avLst/>
          </a:prstGeom>
        </p:spPr>
      </p:pic>
      <p:pic>
        <p:nvPicPr>
          <p:cNvPr id="4098" name="Рисунок 1"/>
          <p:cNvPicPr>
            <a:picLocks noChangeAspect="1" noChangeArrowheads="1"/>
          </p:cNvPicPr>
          <p:nvPr/>
        </p:nvPicPr>
        <p:blipFill rotWithShape="1">
          <a:blip r:embed="rId3">
            <a:extLst>
              <a:ext uri="{28A0092B-C50C-407E-A947-70E740481C1C}">
                <a14:useLocalDpi xmlns:a14="http://schemas.microsoft.com/office/drawing/2010/main" val="0"/>
              </a:ext>
            </a:extLst>
          </a:blip>
          <a:srcRect l="67606" t="33863" r="21234" b="32273"/>
          <a:stretch/>
        </p:blipFill>
        <p:spPr bwMode="auto">
          <a:xfrm>
            <a:off x="683568" y="692696"/>
            <a:ext cx="2664296" cy="505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Рисунок 1"/>
          <p:cNvPicPr>
            <a:picLocks noChangeAspect="1" noChangeArrowheads="1"/>
          </p:cNvPicPr>
          <p:nvPr/>
        </p:nvPicPr>
        <p:blipFill rotWithShape="1">
          <a:blip r:embed="rId4">
            <a:extLst>
              <a:ext uri="{28A0092B-C50C-407E-A947-70E740481C1C}">
                <a14:useLocalDpi xmlns:a14="http://schemas.microsoft.com/office/drawing/2010/main" val="0"/>
              </a:ext>
            </a:extLst>
          </a:blip>
          <a:srcRect l="22393" t="8381" r="42187" b="10967"/>
          <a:stretch/>
        </p:blipFill>
        <p:spPr bwMode="auto">
          <a:xfrm>
            <a:off x="3923928" y="83228"/>
            <a:ext cx="4696950" cy="669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1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 name="Объект 3"/>
          <p:cNvPicPr>
            <a:picLocks noChangeAspect="1"/>
          </p:cNvPicPr>
          <p:nvPr/>
        </p:nvPicPr>
        <p:blipFill rotWithShape="1">
          <a:blip r:embed="rId2">
            <a:extLst>
              <a:ext uri="{28A0092B-C50C-407E-A947-70E740481C1C}">
                <a14:useLocalDpi xmlns:a14="http://schemas.microsoft.com/office/drawing/2010/main" val="0"/>
              </a:ext>
            </a:extLst>
          </a:blip>
          <a:srcRect l="31168" t="1544"/>
          <a:stretch/>
        </p:blipFill>
        <p:spPr>
          <a:xfrm>
            <a:off x="11968" y="0"/>
            <a:ext cx="9132032" cy="6881530"/>
          </a:xfrm>
          <a:prstGeom prst="rect">
            <a:avLst/>
          </a:prstGeom>
        </p:spPr>
      </p:pic>
      <p:pic>
        <p:nvPicPr>
          <p:cNvPr id="5122" name="Рисунок 1"/>
          <p:cNvPicPr>
            <a:picLocks noChangeAspect="1" noChangeArrowheads="1"/>
          </p:cNvPicPr>
          <p:nvPr/>
        </p:nvPicPr>
        <p:blipFill rotWithShape="1">
          <a:blip r:embed="rId3">
            <a:extLst>
              <a:ext uri="{28A0092B-C50C-407E-A947-70E740481C1C}">
                <a14:useLocalDpi xmlns:a14="http://schemas.microsoft.com/office/drawing/2010/main" val="0"/>
              </a:ext>
            </a:extLst>
          </a:blip>
          <a:srcRect l="5498" t="15251" r="26195" b="20124"/>
          <a:stretch/>
        </p:blipFill>
        <p:spPr bwMode="auto">
          <a:xfrm>
            <a:off x="78430" y="1196752"/>
            <a:ext cx="6568521" cy="388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Рисунок 1"/>
          <p:cNvPicPr>
            <a:picLocks noChangeAspect="1" noChangeArrowheads="1"/>
          </p:cNvPicPr>
          <p:nvPr/>
        </p:nvPicPr>
        <p:blipFill rotWithShape="1">
          <a:blip r:embed="rId4">
            <a:extLst>
              <a:ext uri="{28A0092B-C50C-407E-A947-70E740481C1C}">
                <a14:useLocalDpi xmlns:a14="http://schemas.microsoft.com/office/drawing/2010/main" val="0"/>
              </a:ext>
            </a:extLst>
          </a:blip>
          <a:srcRect l="68463" t="15768" r="4660" b="20900"/>
          <a:stretch/>
        </p:blipFill>
        <p:spPr bwMode="auto">
          <a:xfrm>
            <a:off x="6771794" y="1196751"/>
            <a:ext cx="2325757" cy="388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92947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975</TotalTime>
  <Words>400</Words>
  <Application>Microsoft Office PowerPoint</Application>
  <PresentationFormat>Экран (4:3)</PresentationFormat>
  <Paragraphs>138</Paragraphs>
  <Slides>39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39</vt:i4>
      </vt:variant>
    </vt:vector>
  </HeadingPairs>
  <TitlesOfParts>
    <vt:vector size="40" baseType="lpstr">
      <vt:lpstr>Тема Office</vt:lpstr>
      <vt:lpstr>Живет Победа  в поколеньях!</vt:lpstr>
      <vt:lpstr>Они мечтали и любили, Но, обнимая матерей, На фронт бесстрашно уходили На стражу Родины своей. Как много пало смертью храбрых, Сколь многих прекратился род!.. Но память подвигов их славных Хранит священно наш народ. О, сколько нитей-поколений Та перерезала война! О, скольких будущих творений Лишила Родину она! Май плачет вешними дождями… Глухими громами грозя, Земля напомнит нам слезами, О том, что забывать нельзя! </vt:lpstr>
      <vt:lpstr>Кибец  Антон</vt:lpstr>
      <vt:lpstr>КИБЕЦ КОНСТАНТИН АНТОНОВИЧ родился в 1909 году в Сумской области г. Конотоп, ул. Чапаевская, д.21 Призван в 1941 г. "БРЯНСКИЙ ФРОНТ", пропал без вести  06.10.1941  269-я СТРЕЛКОВАЯ ДИВИЗИЯ. Как выяснилось позже, попал в ОРЛОВСКИЙ лагерь военнопленных, дата смерти 25.03.1942. Ф. Р-349. Оп.1. Д.2. Л. 62 об. </vt:lpstr>
      <vt:lpstr>Презентация PowerPoint</vt:lpstr>
      <vt:lpstr>Презентация PowerPoint</vt:lpstr>
      <vt:lpstr>КИБЕЦ МИХАИЛ АНТОНОВИЧ  родился в 1914 году в Сумской области г. Конотоп, ул. Чапаевская, д.21 Призван в 1941 г. Младший сержант, строевой. Место службы: отд. легко-переправочного парка 77 63 инженерно-саперной бригады РГК. Награжден медалью «За отвагу». Погиб 14 марта 1944 г. в Херсонской области.   </vt:lpstr>
      <vt:lpstr>Презентация PowerPoint</vt:lpstr>
      <vt:lpstr>Презентация PowerPoint</vt:lpstr>
      <vt:lpstr>КИБЕЦ АЛЕКСЕЙ АНТОНОВИЧ  родился в 1906 году в Сумской области  г. Конотоп, ул. Чапаевская, д.21 Член ВКП(б) с 1931 года. В ряды Рабоче-Крестьянской Красной Армии призван в 1940 году Конотопским РВК Сумской области.  Активный участник Великой Отечественной войны с 22 июня 1941 года. Воевал в составе 9-й Гвардейской бомбардировочной авиационной Сталинградско-Речицкой ордена Суворова дивизии.  Награжден орденом Отечественной войны II степени, медалями За Отвагу, За боевые заслуги, За оборону Сталинграда, За победу над Германией и многими другими.  Уволен из рядов Вооруженных Сил СССР в звании гвардии майора.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КИБЕЦ ИВАН АНТОНОВИЧ  родился в 1912 году в Сумской области  г. Конотоп, ул. Чапаевская, д.21. После окончания в 1934 году Харьковского химико-алюминиевого техникума работал по специальности на коксохимическом заводе им. Орджоникидзе в г. Днепродзержинске на должности помощника начальника цеха. 7 августа 1941 г. в связи с эвакуацией завода направлен в г. Орск. На службу не был призван в связи с плохим зрением. 19 сентября 1941 г. принят на Губахиский КХЗ в машино-сульфатный цех начальником смены. В 1954 г. переведен на Ясиновский КХЗ заместителем начальника цеха улавливания.  </vt:lpstr>
      <vt:lpstr>Презентация PowerPoint</vt:lpstr>
      <vt:lpstr>Презентация PowerPoint</vt:lpstr>
      <vt:lpstr>Презентация PowerPoint</vt:lpstr>
      <vt:lpstr>Сегодня нельзя сказать, кому было тяжелее: тем, кто был на передовой, или тем, кто остался в тылу, но не спрятался за чужие спины, а работал и отдавал всё фронту, стране. «Тыл — это половина победы!», — совершенно справедливо сказал когда-то маршал Георгий Константинович Жуков.</vt:lpstr>
      <vt:lpstr>У нас в тылу работали заводы, Там собирали танки, самолёты, Снаряды делали и пули отливали, Одежду, сапоги изготовляли, Для самолётов бомбы, ружья для солдат, Орудья и, конечно, провиант. Без мужественных тружеников тыла Страна бы наша никогда не победила. Их тоже часто награждали, И ордена давали, и медали.  (О.В. Узорова, Е.А. Нефёдова)</vt:lpstr>
      <vt:lpstr>Презентация PowerPoint</vt:lpstr>
      <vt:lpstr>Презентация PowerPoint</vt:lpstr>
      <vt:lpstr>ГЕОРГИЕВА ПОЛИНА ФЕДОРОВНА родилась в 1913 году в Щербиновке. С 1936 года работала на заводе №11 Щербиновского рудника в должности лаборанта. В 1938 г. работала на коксохимическом заводе лаборантом. В 1939 г. родила дочь Кибец Лидию Ивановну, а в 1941 г. сына Кибец Владимира Ивановича. С 22 ноября 1945 г. работала заведующей столовой на строительстве Губахинского химзавода. В 1947 г. принята в лабораторию КХЗ на должность лаборанта. В 1948 г. родила дочь Кибец Валентину Ивановну и уволилась по семейным обстоятельствам. В 1954 г. родила дочь Кибец Ларису Ивановну. Умерла 18 мая 1990 г. </vt:lpstr>
      <vt:lpstr>Презентация PowerPoint</vt:lpstr>
      <vt:lpstr>Презентация PowerPoint</vt:lpstr>
      <vt:lpstr>Презентация PowerPoint</vt:lpstr>
      <vt:lpstr>КИБЕЦ ЛИДИЯ ИВАНОВНА родилась 31 января 1939 года в г. Днепродзержинск. В 1956 г. поступила в Станиславский государственный пединститут на факультет физмат. Была направлена по распределению в Республику Казахстан. Работала лаборантом на КХЗ в г. Коммунарск. С 1966 г. работала учителем математики и физики. Была завучем школы № 12 г. Перевальска, а с 1981 г. перешла на должность учителя математики. В 1997 г. вышла на пенсию.   Умерла 28 сентября 2010 г. </vt:lpstr>
      <vt:lpstr>Презентация PowerPoint</vt:lpstr>
      <vt:lpstr>Презентация PowerPoint</vt:lpstr>
      <vt:lpstr>Презентация PowerPoint</vt:lpstr>
      <vt:lpstr>КИБЕЦ ВЛАДИМИР ИВАНОВИЧ родился 12 сентября 1941 года в г. Уфа. В 1959 г. призван служить в ряды Советской армии в Германию. В 1965 г. работал монтером на КХЗ в г. Коммунарск. В 1966 г. поступил в Коммунарский горно-металлургический институт на инженера-электромеханика. После окончания института переехал жить и работать в Крым.  Сейчас находится на пенсии.</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НАТАЛИ</dc:creator>
  <cp:lastModifiedBy>НАТАЛИ</cp:lastModifiedBy>
  <cp:revision>69</cp:revision>
  <dcterms:created xsi:type="dcterms:W3CDTF">2020-03-15T14:55:06Z</dcterms:created>
  <dcterms:modified xsi:type="dcterms:W3CDTF">2020-03-18T07:02:09Z</dcterms:modified>
</cp:coreProperties>
</file>