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1" r:id="rId3"/>
    <p:sldId id="262" r:id="rId4"/>
    <p:sldId id="265" r:id="rId5"/>
    <p:sldId id="263"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F7FDFD"/>
    <a:srgbClr val="00FF00"/>
    <a:srgbClr val="CC0066"/>
    <a:srgbClr val="00FFFF"/>
    <a:srgbClr val="FAFA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72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3021AB6-B9C4-4CC9-BA0C-AE80D53BEC33}" type="datetimeFigureOut">
              <a:rPr lang="ru-RU" smtClean="0"/>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1703658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021AB6-B9C4-4CC9-BA0C-AE80D53BEC33}" type="datetimeFigureOut">
              <a:rPr lang="ru-RU" smtClean="0"/>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2462563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021AB6-B9C4-4CC9-BA0C-AE80D53BEC33}" type="datetimeFigureOut">
              <a:rPr lang="ru-RU" smtClean="0"/>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1515734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021AB6-B9C4-4CC9-BA0C-AE80D53BEC33}" type="datetimeFigureOut">
              <a:rPr lang="ru-RU" smtClean="0"/>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1868118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3021AB6-B9C4-4CC9-BA0C-AE80D53BEC33}" type="datetimeFigureOut">
              <a:rPr lang="ru-RU" smtClean="0"/>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100158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3021AB6-B9C4-4CC9-BA0C-AE80D53BEC33}" type="datetimeFigureOut">
              <a:rPr lang="ru-RU" smtClean="0"/>
              <a:t>22.04.2014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3470695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3021AB6-B9C4-4CC9-BA0C-AE80D53BEC33}" type="datetimeFigureOut">
              <a:rPr lang="ru-RU" smtClean="0"/>
              <a:t>22.04.2014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3104528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3021AB6-B9C4-4CC9-BA0C-AE80D53BEC33}" type="datetimeFigureOut">
              <a:rPr lang="ru-RU" smtClean="0"/>
              <a:t>22.04.2014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2596959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3021AB6-B9C4-4CC9-BA0C-AE80D53BEC33}" type="datetimeFigureOut">
              <a:rPr lang="ru-RU" smtClean="0"/>
              <a:t>22.04.2014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725783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3021AB6-B9C4-4CC9-BA0C-AE80D53BEC33}" type="datetimeFigureOut">
              <a:rPr lang="ru-RU" smtClean="0"/>
              <a:t>22.04.2014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125348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3021AB6-B9C4-4CC9-BA0C-AE80D53BEC33}" type="datetimeFigureOut">
              <a:rPr lang="ru-RU" smtClean="0"/>
              <a:t>22.04.2014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1C2E9B-6BFD-4577-BE73-DDD2F6F9E1CE}" type="slidenum">
              <a:rPr lang="ru-RU" smtClean="0"/>
              <a:t>‹#›</a:t>
            </a:fld>
            <a:endParaRPr lang="ru-RU"/>
          </a:p>
        </p:txBody>
      </p:sp>
    </p:spTree>
    <p:extLst>
      <p:ext uri="{BB962C8B-B14F-4D97-AF65-F5344CB8AC3E}">
        <p14:creationId xmlns:p14="http://schemas.microsoft.com/office/powerpoint/2010/main" val="3198907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21AB6-B9C4-4CC9-BA0C-AE80D53BEC33}" type="datetimeFigureOut">
              <a:rPr lang="ru-RU" smtClean="0"/>
              <a:t>22.04.2014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1C2E9B-6BFD-4577-BE73-DDD2F6F9E1CE}" type="slidenum">
              <a:rPr lang="ru-RU" smtClean="0"/>
              <a:t>‹#›</a:t>
            </a:fld>
            <a:endParaRPr lang="ru-RU"/>
          </a:p>
        </p:txBody>
      </p:sp>
    </p:spTree>
    <p:extLst>
      <p:ext uri="{BB962C8B-B14F-4D97-AF65-F5344CB8AC3E}">
        <p14:creationId xmlns:p14="http://schemas.microsoft.com/office/powerpoint/2010/main" val="2804692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Вертикальный свиток 1"/>
          <p:cNvSpPr/>
          <p:nvPr/>
        </p:nvSpPr>
        <p:spPr>
          <a:xfrm>
            <a:off x="1584101" y="592428"/>
            <a:ext cx="7984902" cy="5383369"/>
          </a:xfrm>
          <a:prstGeom prst="verticalScroll">
            <a:avLst/>
          </a:prstGeom>
          <a:ln>
            <a:solidFill>
              <a:srgbClr val="FF0000"/>
            </a:solidFill>
          </a:ln>
          <a:effectLst>
            <a:outerShdw blurRad="76200" dir="18900000" sy="23000" kx="-1200000" algn="bl" rotWithShape="0">
              <a:prstClr val="black">
                <a:alpha val="20000"/>
              </a:prstClr>
            </a:outerShdw>
          </a:effectLst>
          <a:scene3d>
            <a:camera prst="perspectiveHeroicExtremeRightFacing"/>
            <a:lightRig rig="threePt" dir="t"/>
          </a:scene3d>
        </p:spPr>
        <p:style>
          <a:lnRef idx="3">
            <a:schemeClr val="lt1"/>
          </a:lnRef>
          <a:fillRef idx="1">
            <a:schemeClr val="dk1"/>
          </a:fillRef>
          <a:effectRef idx="1">
            <a:schemeClr val="dk1"/>
          </a:effectRef>
          <a:fontRef idx="minor">
            <a:schemeClr val="lt1"/>
          </a:fontRef>
        </p:style>
        <p:txBody>
          <a:bodyPr rtlCol="0" anchor="ctr"/>
          <a:lstStyle/>
          <a:p>
            <a:pPr algn="ctr"/>
            <a:r>
              <a:rPr lang="ru-RU" sz="5400" dirty="0" smtClean="0">
                <a:solidFill>
                  <a:srgbClr val="00FFFF"/>
                </a:solidFill>
              </a:rPr>
              <a:t>Нагрев металла и дефекты при нагреве.</a:t>
            </a:r>
            <a:endParaRPr lang="ru-RU" sz="5400" dirty="0">
              <a:solidFill>
                <a:srgbClr val="00FFFF"/>
              </a:solidFill>
            </a:endParaRPr>
          </a:p>
        </p:txBody>
      </p:sp>
    </p:spTree>
    <p:extLst>
      <p:ext uri="{BB962C8B-B14F-4D97-AF65-F5344CB8AC3E}">
        <p14:creationId xmlns:p14="http://schemas.microsoft.com/office/powerpoint/2010/main" val="3606749144"/>
      </p:ext>
    </p:extLst>
  </p:cSld>
  <p:clrMapOvr>
    <a:masterClrMapping/>
  </p:clrMapOvr>
  <mc:AlternateContent xmlns:mc="http://schemas.openxmlformats.org/markup-compatibility/2006">
    <mc:Choice xmlns:p14="http://schemas.microsoft.com/office/powerpoint/2010/main" Requires="p14">
      <p:transition spd="slow" p14:dur="20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713" y="94669"/>
            <a:ext cx="10515600" cy="1325563"/>
          </a:xfrm>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ru-RU" b="1" dirty="0">
                <a:solidFill>
                  <a:srgbClr val="FF0000"/>
                </a:solidFill>
              </a:rPr>
              <a:t>Коробление и </a:t>
            </a:r>
            <a:r>
              <a:rPr lang="ru-RU" b="1" dirty="0" smtClean="0">
                <a:solidFill>
                  <a:srgbClr val="FF0000"/>
                </a:solidFill>
              </a:rPr>
              <a:t>трещины</a:t>
            </a:r>
            <a:endParaRPr lang="ru-RU" dirty="0">
              <a:solidFill>
                <a:srgbClr val="FF0000"/>
              </a:solidFill>
            </a:endParaRPr>
          </a:p>
        </p:txBody>
      </p:sp>
      <p:sp>
        <p:nvSpPr>
          <p:cNvPr id="4" name="Горизонтальный свиток 3"/>
          <p:cNvSpPr/>
          <p:nvPr/>
        </p:nvSpPr>
        <p:spPr>
          <a:xfrm>
            <a:off x="218941" y="1531043"/>
            <a:ext cx="11973059" cy="5326957"/>
          </a:xfrm>
          <a:prstGeom prst="horizontalScroll">
            <a:avLst/>
          </a:prstGeom>
          <a:solidFill>
            <a:srgbClr val="FFC000"/>
          </a:solidFill>
          <a:ln w="57150">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5">
                    <a:lumMod val="75000"/>
                  </a:schemeClr>
                </a:solidFill>
              </a:rPr>
              <a:t> </a:t>
            </a:r>
            <a:r>
              <a:rPr lang="ru-RU" dirty="0" smtClean="0">
                <a:solidFill>
                  <a:schemeClr val="accent5">
                    <a:lumMod val="75000"/>
                  </a:schemeClr>
                </a:solidFill>
              </a:rPr>
              <a:t>При нагреве до высокой температуры для закалки, отжига или нормализации прочность металла настолько снижается, что деталь может прогнуться или покоробиться даже под действием собственной массы или под тяжестью других деталей, которые лежат на ней. С учетом этого необходимо проводить правильную укладку деталей в печи сообразно с их конфигурацией и массой, с тем чтобы обеспечить, во-первых, равномерный и всесторонний нагрев, и, во-вторых, минимальное коробление. Укладка навалом допустима только при нагреве очень мелких деталей, которые невозможно или нецелесообразно укладывать в какие-либо приспособления. Тонкие детали удлиненной формы, как, например, валы, оси, сверла, протяжки, следует при нагреве устанавливать вертикально либо подвешивать на приспособлениях. Детали в виде плоских плит, дисков, колец и т. п. нужно по возможности также помещать в приспособлениях в вертикальном положении.</a:t>
            </a:r>
          </a:p>
          <a:p>
            <a:pPr algn="ctr"/>
            <a:r>
              <a:rPr lang="ru-RU" dirty="0" smtClean="0">
                <a:solidFill>
                  <a:schemeClr val="accent5">
                    <a:lumMod val="75000"/>
                  </a:schemeClr>
                </a:solidFill>
              </a:rPr>
              <a:t>Трещины при нагреве — сравнительно редкое явление. Они могут возникать в основном по двум причинам: во-первых, вследствие неравномерного нагрева и, во-вторых, при чрезмерно большой скорости нагрева, особенно в случае массивных деталей. Равномерность нагрева обеспечивается рациональной системой укладки деталей. Во избежание </a:t>
            </a:r>
            <a:r>
              <a:rPr lang="ru-RU" dirty="0" err="1" smtClean="0">
                <a:solidFill>
                  <a:schemeClr val="accent5">
                    <a:lumMod val="75000"/>
                  </a:schemeClr>
                </a:solidFill>
              </a:rPr>
              <a:t>подстуживания</a:t>
            </a:r>
            <a:r>
              <a:rPr lang="ru-RU" dirty="0" smtClean="0">
                <a:solidFill>
                  <a:schemeClr val="accent5">
                    <a:lumMod val="75000"/>
                  </a:schemeClr>
                </a:solidFill>
              </a:rPr>
              <a:t> не следует располагать их в непосредственной близости от заслонки печи.</a:t>
            </a:r>
          </a:p>
          <a:p>
            <a:pPr algn="ctr"/>
            <a:r>
              <a:rPr lang="ru-RU" dirty="0" smtClean="0">
                <a:solidFill>
                  <a:schemeClr val="accent5">
                    <a:lumMod val="75000"/>
                  </a:schemeClr>
                </a:solidFill>
              </a:rPr>
              <a:t>Необходимо непосредственным наблюдением контролировать равномерность нагрева.</a:t>
            </a:r>
            <a:endParaRPr lang="ru-RU" dirty="0">
              <a:solidFill>
                <a:schemeClr val="accent5">
                  <a:lumMod val="75000"/>
                </a:schemeClr>
              </a:solidFill>
            </a:endParaRPr>
          </a:p>
        </p:txBody>
      </p:sp>
    </p:spTree>
    <p:extLst>
      <p:ext uri="{BB962C8B-B14F-4D97-AF65-F5344CB8AC3E}">
        <p14:creationId xmlns:p14="http://schemas.microsoft.com/office/powerpoint/2010/main" val="4286913553"/>
      </p:ext>
    </p:extLst>
  </p:cSld>
  <p:clrMapOvr>
    <a:masterClrMapping/>
  </p:clrMapOvr>
  <mc:AlternateContent xmlns:mc="http://schemas.openxmlformats.org/markup-compatibility/2006">
    <mc:Choice xmlns:p14="http://schemas.microsoft.com/office/powerpoint/2010/main" Requires="p14">
      <p:transition spd="slow" p14:dur="20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997" y="0"/>
            <a:ext cx="3932237" cy="1600200"/>
          </a:xfrm>
          <a:ln w="63500">
            <a:solidFill>
              <a:srgbClr val="00B050"/>
            </a:solidFill>
          </a:ln>
          <a:effectLst>
            <a:innerShdw blurRad="114300">
              <a:prstClr val="black"/>
            </a:innerShdw>
          </a:effectLst>
          <a:scene3d>
            <a:camera prst="perspectiveRelaxedModerately"/>
            <a:lightRig rig="threePt" dir="t"/>
          </a:scene3d>
        </p:spPr>
        <p:style>
          <a:lnRef idx="1">
            <a:schemeClr val="dk1"/>
          </a:lnRef>
          <a:fillRef idx="3">
            <a:schemeClr val="dk1"/>
          </a:fillRef>
          <a:effectRef idx="2">
            <a:schemeClr val="dk1"/>
          </a:effectRef>
          <a:fontRef idx="minor">
            <a:schemeClr val="lt1"/>
          </a:fontRef>
        </p:style>
        <p:txBody>
          <a:bodyPr/>
          <a:lstStyle/>
          <a:p>
            <a:pPr algn="ctr"/>
            <a:r>
              <a:rPr lang="ru-RU" b="1" dirty="0">
                <a:solidFill>
                  <a:srgbClr val="92D050"/>
                </a:solidFill>
              </a:rPr>
              <a:t>Перегрев</a:t>
            </a:r>
            <a:endParaRPr lang="ru-RU" dirty="0">
              <a:solidFill>
                <a:srgbClr val="92D050"/>
              </a:solidFill>
            </a:endParaRPr>
          </a:p>
        </p:txBody>
      </p:sp>
      <p:sp>
        <p:nvSpPr>
          <p:cNvPr id="4" name="Текст 3"/>
          <p:cNvSpPr>
            <a:spLocks noGrp="1"/>
          </p:cNvSpPr>
          <p:nvPr>
            <p:ph type="body" sz="half" idx="2"/>
          </p:nvPr>
        </p:nvSpPr>
        <p:spPr>
          <a:xfrm>
            <a:off x="196325" y="1703231"/>
            <a:ext cx="4343400" cy="4947097"/>
          </a:xfrm>
          <a:gradFill>
            <a:gsLst>
              <a:gs pos="10000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gradFill>
          <a:ln>
            <a:solidFill>
              <a:srgbClr val="00FF00"/>
            </a:solidFill>
          </a:ln>
        </p:spPr>
        <p:style>
          <a:lnRef idx="1">
            <a:schemeClr val="accent5"/>
          </a:lnRef>
          <a:fillRef idx="3">
            <a:schemeClr val="accent5"/>
          </a:fillRef>
          <a:effectRef idx="2">
            <a:schemeClr val="accent5"/>
          </a:effectRef>
          <a:fontRef idx="minor">
            <a:schemeClr val="lt1"/>
          </a:fontRef>
        </p:style>
        <p:txBody>
          <a:bodyPr>
            <a:normAutofit fontScale="92500" lnSpcReduction="20000"/>
          </a:bodyPr>
          <a:lstStyle/>
          <a:p>
            <a:pPr algn="ctr"/>
            <a:r>
              <a:rPr lang="ru-RU" sz="1500" dirty="0" smtClean="0">
                <a:ln w="0"/>
                <a:solidFill>
                  <a:schemeClr val="tx1"/>
                </a:solidFill>
                <a:effectLst>
                  <a:outerShdw blurRad="38100" dist="19050" dir="2700000" algn="tl" rotWithShape="0">
                    <a:schemeClr val="dk1">
                      <a:alpha val="40000"/>
                    </a:schemeClr>
                  </a:outerShdw>
                </a:effectLst>
              </a:rPr>
              <a:t>Если сталь нагревается до температуры выше критических точек Ас</a:t>
            </a:r>
            <a:r>
              <a:rPr lang="ru-RU" sz="1500" baseline="-25000" dirty="0" smtClean="0">
                <a:ln w="0"/>
                <a:solidFill>
                  <a:schemeClr val="tx1"/>
                </a:solidFill>
                <a:effectLst>
                  <a:outerShdw blurRad="38100" dist="19050" dir="2700000" algn="tl" rotWithShape="0">
                    <a:schemeClr val="dk1">
                      <a:alpha val="40000"/>
                    </a:schemeClr>
                  </a:outerShdw>
                </a:effectLst>
              </a:rPr>
              <a:t>1</a:t>
            </a:r>
            <a:r>
              <a:rPr lang="ru-RU" sz="1500" dirty="0" smtClean="0">
                <a:ln w="0"/>
                <a:solidFill>
                  <a:schemeClr val="tx1"/>
                </a:solidFill>
                <a:effectLst>
                  <a:outerShdw blurRad="38100" dist="19050" dir="2700000" algn="tl" rotWithShape="0">
                    <a:schemeClr val="dk1">
                      <a:alpha val="40000"/>
                    </a:schemeClr>
                  </a:outerShdw>
                </a:effectLst>
              </a:rPr>
              <a:t> и Ас</a:t>
            </a:r>
            <a:r>
              <a:rPr lang="ru-RU" sz="1500" baseline="-25000" dirty="0" smtClean="0">
                <a:ln w="0"/>
                <a:solidFill>
                  <a:schemeClr val="tx1"/>
                </a:solidFill>
                <a:effectLst>
                  <a:outerShdw blurRad="38100" dist="19050" dir="2700000" algn="tl" rotWithShape="0">
                    <a:schemeClr val="dk1">
                      <a:alpha val="40000"/>
                    </a:schemeClr>
                  </a:outerShdw>
                </a:effectLst>
              </a:rPr>
              <a:t>3</a:t>
            </a:r>
            <a:r>
              <a:rPr lang="ru-RU" sz="1500" dirty="0" smtClean="0">
                <a:ln w="0"/>
                <a:solidFill>
                  <a:schemeClr val="tx1"/>
                </a:solidFill>
                <a:effectLst>
                  <a:outerShdw blurRad="38100" dist="19050" dir="2700000" algn="tl" rotWithShape="0">
                    <a:schemeClr val="dk1">
                      <a:alpha val="40000"/>
                    </a:schemeClr>
                  </a:outerShdw>
                </a:effectLst>
              </a:rPr>
              <a:t> то образуется </a:t>
            </a:r>
            <a:r>
              <a:rPr lang="ru-RU" sz="1500" dirty="0" err="1" smtClean="0">
                <a:ln w="0"/>
                <a:solidFill>
                  <a:schemeClr val="tx1"/>
                </a:solidFill>
                <a:effectLst>
                  <a:outerShdw blurRad="38100" dist="19050" dir="2700000" algn="tl" rotWithShape="0">
                    <a:schemeClr val="dk1">
                      <a:alpha val="40000"/>
                    </a:schemeClr>
                  </a:outerShdw>
                </a:effectLst>
              </a:rPr>
              <a:t>аустенитная</a:t>
            </a:r>
            <a:r>
              <a:rPr lang="ru-RU" sz="1500" dirty="0" smtClean="0">
                <a:ln w="0"/>
                <a:solidFill>
                  <a:schemeClr val="tx1"/>
                </a:solidFill>
                <a:effectLst>
                  <a:outerShdw blurRad="38100" dist="19050" dir="2700000" algn="tl" rotWithShape="0">
                    <a:schemeClr val="dk1">
                      <a:alpha val="40000"/>
                    </a:schemeClr>
                  </a:outerShdw>
                </a:effectLst>
              </a:rPr>
              <a:t> структура. По мере дальнейшего повышения температуры зерна аустенита начинают расти, при этом крупные зерна как бы поглощают мелкие. Чем выше температура и длительнее выдержка, тем больше вырастают зерна. При последующем охлаждении с любой скоростью обратного явления, т. е. уменьшения размера </a:t>
            </a:r>
            <a:r>
              <a:rPr lang="ru-RU" sz="1500" dirty="0" err="1" smtClean="0">
                <a:ln w="0"/>
                <a:solidFill>
                  <a:schemeClr val="tx1"/>
                </a:solidFill>
                <a:effectLst>
                  <a:outerShdw blurRad="38100" dist="19050" dir="2700000" algn="tl" rotWithShape="0">
                    <a:schemeClr val="dk1">
                      <a:alpha val="40000"/>
                    </a:schemeClr>
                  </a:outerShdw>
                </a:effectLst>
              </a:rPr>
              <a:t>аустенитного</a:t>
            </a:r>
            <a:r>
              <a:rPr lang="ru-RU" sz="1500" dirty="0" smtClean="0">
                <a:ln w="0"/>
                <a:solidFill>
                  <a:schemeClr val="tx1"/>
                </a:solidFill>
                <a:effectLst>
                  <a:outerShdw blurRad="38100" dist="19050" dir="2700000" algn="tl" rotWithShape="0">
                    <a:schemeClr val="dk1">
                      <a:alpha val="40000"/>
                    </a:schemeClr>
                  </a:outerShdw>
                </a:effectLst>
              </a:rPr>
              <a:t> зерна, не происходит. Какую бы структуру не имел металл после окончательного охлаждения — закаленную, нормализованную или отожженную, все равно последствия </a:t>
            </a:r>
            <a:r>
              <a:rPr lang="ru-RU" sz="1500" dirty="0" err="1" smtClean="0">
                <a:ln w="0"/>
                <a:solidFill>
                  <a:schemeClr val="tx1"/>
                </a:solidFill>
                <a:effectLst>
                  <a:outerShdw blurRad="38100" dist="19050" dir="2700000" algn="tl" rotWithShape="0">
                    <a:schemeClr val="dk1">
                      <a:alpha val="40000"/>
                    </a:schemeClr>
                  </a:outerShdw>
                </a:effectLst>
              </a:rPr>
              <a:t>крупнозернистости</a:t>
            </a:r>
            <a:r>
              <a:rPr lang="ru-RU" sz="1500" dirty="0" smtClean="0">
                <a:ln w="0"/>
                <a:solidFill>
                  <a:schemeClr val="tx1"/>
                </a:solidFill>
                <a:effectLst>
                  <a:outerShdw blurRad="38100" dist="19050" dir="2700000" algn="tl" rotWithShape="0">
                    <a:schemeClr val="dk1">
                      <a:alpha val="40000"/>
                    </a:schemeClr>
                  </a:outerShdw>
                </a:effectLst>
              </a:rPr>
              <a:t> аустенита скажутся в том, что сталь будет иметь пониженную ударную вязкость. В изломе такая сталь будет иметь крупнокристаллическое камневидное строение. Это обусловлено тем, что как структура мартенсита, так и структура перлитного типа (перлит, сорбит, троостит) образуются в пределах границ зерен аустенита. По этим границам и происходит разрушение стали под действием ударной нагрузки. Такое явление укрупнения зерен аустенита под действием высокой температуры, приводящее в дальнейшем к снижению ударной вязкости, т. е. к повышению хрупкости, называется </a:t>
            </a:r>
            <a:r>
              <a:rPr lang="ru-RU" sz="1500" i="1" dirty="0" smtClean="0">
                <a:ln w="0"/>
                <a:solidFill>
                  <a:schemeClr val="tx1"/>
                </a:solidFill>
                <a:effectLst>
                  <a:outerShdw blurRad="38100" dist="19050" dir="2700000" algn="tl" rotWithShape="0">
                    <a:schemeClr val="dk1">
                      <a:alpha val="40000"/>
                    </a:schemeClr>
                  </a:outerShdw>
                </a:effectLst>
              </a:rPr>
              <a:t>перегревом стали.</a:t>
            </a:r>
            <a:r>
              <a:rPr lang="ru-RU" sz="1400" dirty="0">
                <a:ln w="0"/>
                <a:solidFill>
                  <a:schemeClr val="tx1"/>
                </a:solidFill>
                <a:effectLst>
                  <a:outerShdw blurRad="38100" dist="19050" dir="2700000" algn="tl" rotWithShape="0">
                    <a:schemeClr val="dk1">
                      <a:alpha val="40000"/>
                    </a:schemeClr>
                  </a:outerShdw>
                </a:effectLst>
              </a:rPr>
              <a:t> Перегрев — исправимый дефект. Для его устранения необходимо нагреть сталь немного выше критических точек. При этом вновь возникнет мелкозернистая </a:t>
            </a:r>
            <a:r>
              <a:rPr lang="ru-RU" sz="1400" dirty="0" err="1">
                <a:ln w="0"/>
                <a:solidFill>
                  <a:schemeClr val="tx1"/>
                </a:solidFill>
                <a:effectLst>
                  <a:outerShdw blurRad="38100" dist="19050" dir="2700000" algn="tl" rotWithShape="0">
                    <a:schemeClr val="dk1">
                      <a:alpha val="40000"/>
                    </a:schemeClr>
                  </a:outerShdw>
                </a:effectLst>
              </a:rPr>
              <a:t>аустенитная</a:t>
            </a:r>
            <a:r>
              <a:rPr lang="ru-RU" sz="1400" dirty="0">
                <a:ln w="0"/>
                <a:solidFill>
                  <a:schemeClr val="tx1"/>
                </a:solidFill>
                <a:effectLst>
                  <a:outerShdw blurRad="38100" dist="19050" dir="2700000" algn="tl" rotWithShape="0">
                    <a:schemeClr val="dk1">
                      <a:alpha val="40000"/>
                    </a:schemeClr>
                  </a:outerShdw>
                </a:effectLst>
              </a:rPr>
              <a:t> структура. Охлаждение можно провести на воздухе. Таким образом, путем нормализации можно исправить перегрев. Следует, однако, иметь в виду, что не всегда удается устранить его в полной мере.</a:t>
            </a:r>
            <a:endParaRPr lang="ru-RU" sz="1500" dirty="0" smtClean="0">
              <a:ln w="0"/>
              <a:solidFill>
                <a:schemeClr val="tx1"/>
              </a:solidFill>
              <a:effectLst>
                <a:outerShdw blurRad="38100" dist="19050" dir="2700000" algn="tl" rotWithShape="0">
                  <a:schemeClr val="dk1">
                    <a:alpha val="40000"/>
                  </a:schemeClr>
                </a:outerShdw>
              </a:effectLst>
            </a:endParaRPr>
          </a:p>
          <a:p>
            <a:endParaRPr lang="ru-RU" dirty="0"/>
          </a:p>
        </p:txBody>
      </p:sp>
      <p:pic>
        <p:nvPicPr>
          <p:cNvPr id="1026" name="Picture 2" descr="http://www.materialscience.ru/subjects/materialovedenie/kontrolnie/kontrolnaya_rabota_1_variant_25_vopros_3_19_05_2010/img/image005.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61215" y="1339404"/>
            <a:ext cx="7250987" cy="5203064"/>
          </a:xfrm>
          <a:prstGeom prst="rect">
            <a:avLst/>
          </a:prstGeom>
          <a:ln w="190500" cap="sq">
            <a:solidFill>
              <a:srgbClr val="C8C6BD"/>
            </a:solidFill>
            <a:prstDash val="solid"/>
            <a:miter lim="800000"/>
          </a:ln>
          <a:effectLst>
            <a:outerShdw blurRad="254000" algn="bl" rotWithShape="0">
              <a:srgbClr val="000000">
                <a:alpha val="43000"/>
              </a:srgbClr>
            </a:outerShdw>
          </a:effectLst>
        </p:spPr>
      </p:pic>
    </p:spTree>
    <p:extLst>
      <p:ext uri="{BB962C8B-B14F-4D97-AF65-F5344CB8AC3E}">
        <p14:creationId xmlns:p14="http://schemas.microsoft.com/office/powerpoint/2010/main" val="2765244068"/>
      </p:ext>
    </p:extLst>
  </p:cSld>
  <p:clrMapOvr>
    <a:masterClrMapping/>
  </p:clrMapOvr>
  <mc:AlternateContent xmlns:mc="http://schemas.openxmlformats.org/markup-compatibility/2006">
    <mc:Choice xmlns:p14="http://schemas.microsoft.com/office/powerpoint/2010/main" Requires="p14">
      <p:transition spd="slow" p14:dur="2000">
        <p14:revea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1159098"/>
            <a:ext cx="3932237" cy="898301"/>
          </a:xfrm>
          <a:solidFill>
            <a:srgbClr val="CC0066"/>
          </a:solidFill>
          <a:ln w="57150">
            <a:solidFill>
              <a:schemeClr val="tx1">
                <a:lumMod val="95000"/>
                <a:lumOff val="5000"/>
              </a:schemeClr>
            </a:solidFill>
          </a:ln>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a:r>
              <a:rPr lang="ru-RU" sz="3600" dirty="0" smtClean="0">
                <a:solidFill>
                  <a:srgbClr val="00B050"/>
                </a:solidFill>
              </a:rPr>
              <a:t>Пережог металла</a:t>
            </a:r>
            <a:endParaRPr lang="ru-RU" sz="3600" dirty="0">
              <a:solidFill>
                <a:srgbClr val="00B050"/>
              </a:solidFill>
            </a:endParaRPr>
          </a:p>
        </p:txBody>
      </p:sp>
      <p:sp>
        <p:nvSpPr>
          <p:cNvPr id="3" name="Объект 2"/>
          <p:cNvSpPr>
            <a:spLocks noGrp="1"/>
          </p:cNvSpPr>
          <p:nvPr>
            <p:ph idx="1"/>
          </p:nvPr>
        </p:nvSpPr>
        <p:spPr/>
        <p:txBody>
          <a:bodyPr>
            <a:normAutofit/>
          </a:bodyPr>
          <a:lstStyle/>
          <a:p>
            <a:pPr algn="ctr"/>
            <a:endParaRPr lang="ru-RU" sz="2400" dirty="0">
              <a:solidFill>
                <a:schemeClr val="accent1">
                  <a:lumMod val="50000"/>
                </a:schemeClr>
              </a:solidFill>
            </a:endParaRPr>
          </a:p>
        </p:txBody>
      </p:sp>
      <p:sp>
        <p:nvSpPr>
          <p:cNvPr id="4" name="Текст 3"/>
          <p:cNvSpPr>
            <a:spLocks noGrp="1"/>
          </p:cNvSpPr>
          <p:nvPr>
            <p:ph type="body" sz="half" idx="2"/>
          </p:nvPr>
        </p:nvSpPr>
        <p:spPr>
          <a:ln w="38100">
            <a:solidFill>
              <a:schemeClr val="tx2">
                <a:lumMod val="75000"/>
              </a:schemeClr>
            </a:solidFill>
          </a:ln>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ctr"/>
            <a:r>
              <a:rPr lang="ru-RU" dirty="0">
                <a:solidFill>
                  <a:srgbClr val="FF0000"/>
                </a:solidFill>
              </a:rPr>
              <a:t>При нагревании до температуры, значительно превышающей верхнюю границу выше температуры перегрева, интенсивное окисление металла происходит не только с поверхности, но и по границам зерен с частичным их оплавлением, при этом связь между зернами нарушается и металл при деформации разрушается. Это явление называется пережогом. Пережог металла является непоправимым видом брака. Теоретически в стали с содержанием углерода 0,2% пережог наступает при температуре 1470°, а в стали с содержанием углерода 1,1% - при 1180</a:t>
            </a:r>
            <a:r>
              <a:rPr lang="ru-RU" dirty="0" smtClean="0">
                <a:solidFill>
                  <a:srgbClr val="FF0000"/>
                </a:solidFill>
              </a:rPr>
              <a:t>°.</a:t>
            </a:r>
            <a:r>
              <a:rPr lang="ru-RU" dirty="0">
                <a:solidFill>
                  <a:srgbClr val="FF0000"/>
                </a:solidFill>
              </a:rPr>
              <a:t> На рис. 2.4 изображена микроструктура отожженной (а), перегретой (б) и пережженной стали (в</a:t>
            </a:r>
            <a:r>
              <a:rPr lang="ru-RU" dirty="0" smtClean="0">
                <a:solidFill>
                  <a:srgbClr val="FF0000"/>
                </a:solidFill>
              </a:rPr>
              <a:t>)</a:t>
            </a:r>
            <a:endParaRPr lang="ru-RU" dirty="0">
              <a:solidFill>
                <a:srgbClr val="FF0000"/>
              </a:solidFill>
            </a:endParaRPr>
          </a:p>
        </p:txBody>
      </p:sp>
      <p:pic>
        <p:nvPicPr>
          <p:cNvPr id="5" name="Рисунок 4"/>
          <p:cNvPicPr>
            <a:picLocks noChangeAspect="1"/>
          </p:cNvPicPr>
          <p:nvPr/>
        </p:nvPicPr>
        <p:blipFill>
          <a:blip r:embed="rId2">
            <a:extLst>
              <a:ext uri="{BEBA8EAE-BF5A-486C-A8C5-ECC9F3942E4B}">
                <a14:imgProps xmlns:a14="http://schemas.microsoft.com/office/drawing/2010/main">
                  <a14:imgLayer r:embed="rId3">
                    <a14:imgEffect>
                      <a14:artisticPhotocopy trans="0" detail="10"/>
                    </a14:imgEffect>
                  </a14:imgLayer>
                </a14:imgProps>
              </a:ext>
            </a:extLst>
          </a:blip>
          <a:stretch>
            <a:fillRect/>
          </a:stretch>
        </p:blipFill>
        <p:spPr>
          <a:xfrm>
            <a:off x="7100620" y="1406000"/>
            <a:ext cx="2524125" cy="4238625"/>
          </a:xfrm>
          <a:prstGeom prst="rect">
            <a:avLst/>
          </a:prstGeom>
          <a:solidFill>
            <a:schemeClr val="accent4">
              <a:lumMod val="60000"/>
              <a:lumOff val="40000"/>
            </a:schemeClr>
          </a:solidFill>
          <a:ln w="44450" cmpd="thickThin">
            <a:solidFill>
              <a:srgbClr val="CC0066"/>
            </a:solidFill>
          </a:ln>
        </p:spPr>
      </p:pic>
      <p:sp>
        <p:nvSpPr>
          <p:cNvPr id="6" name="Двойная стрелка влево/вправо 5"/>
          <p:cNvSpPr/>
          <p:nvPr/>
        </p:nvSpPr>
        <p:spPr>
          <a:xfrm>
            <a:off x="5735392" y="909568"/>
            <a:ext cx="5254580" cy="68258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rgbClr val="00FF00"/>
                </a:solidFill>
              </a:rPr>
              <a:t>Рисунок. 2.4. Микроструктура стали</a:t>
            </a:r>
          </a:p>
        </p:txBody>
      </p:sp>
    </p:spTree>
    <p:extLst>
      <p:ext uri="{BB962C8B-B14F-4D97-AF65-F5344CB8AC3E}">
        <p14:creationId xmlns:p14="http://schemas.microsoft.com/office/powerpoint/2010/main" val="3055417119"/>
      </p:ext>
    </p:extLst>
  </p:cSld>
  <p:clrMapOvr>
    <a:masterClrMapping/>
  </p:clrMapOvr>
  <mc:AlternateContent xmlns:mc="http://schemas.openxmlformats.org/markup-compatibility/2006">
    <mc:Choice xmlns:p14="http://schemas.microsoft.com/office/powerpoint/2010/main" Requires="p14">
      <p:transition spd="slow" p14:dur="2000">
        <p14:revea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2060"/>
          </a:solidFill>
        </p:spPr>
        <p:txBody>
          <a:bodyPr/>
          <a:lstStyle/>
          <a:p>
            <a:pPr algn="ctr"/>
            <a:r>
              <a:rPr lang="ru-RU" b="1" dirty="0">
                <a:blipFill>
                  <a:blip r:embed="rId2"/>
                  <a:tile tx="0" ty="0" sx="100000" sy="100000" flip="none" algn="tl"/>
                </a:blipFill>
              </a:rPr>
              <a:t>Обезуглероживание</a:t>
            </a:r>
            <a:endParaRPr lang="ru-RU" dirty="0">
              <a:blipFill>
                <a:blip r:embed="rId2"/>
                <a:tile tx="0" ty="0" sx="100000" sy="100000" flip="none" algn="tl"/>
              </a:blipFill>
            </a:endParaRPr>
          </a:p>
        </p:txBody>
      </p:sp>
      <p:sp>
        <p:nvSpPr>
          <p:cNvPr id="3" name="Объект 2"/>
          <p:cNvSpPr>
            <a:spLocks noGrp="1"/>
          </p:cNvSpPr>
          <p:nvPr>
            <p:ph idx="1"/>
          </p:nvPr>
        </p:nvSpPr>
        <p:spPr>
          <a:solidFill>
            <a:srgbClr val="00B050"/>
          </a:solidFill>
          <a:effectLst>
            <a:glow rad="101600">
              <a:schemeClr val="tx1">
                <a:lumMod val="95000"/>
                <a:lumOff val="5000"/>
                <a:alpha val="60000"/>
              </a:schemeClr>
            </a:glow>
          </a:effectLst>
        </p:spPr>
        <p:style>
          <a:lnRef idx="1">
            <a:schemeClr val="dk1"/>
          </a:lnRef>
          <a:fillRef idx="2">
            <a:schemeClr val="dk1"/>
          </a:fillRef>
          <a:effectRef idx="1">
            <a:schemeClr val="dk1"/>
          </a:effectRef>
          <a:fontRef idx="minor">
            <a:schemeClr val="dk1"/>
          </a:fontRef>
        </p:style>
        <p:txBody>
          <a:bodyPr>
            <a:normAutofit lnSpcReduction="10000"/>
          </a:bodyPr>
          <a:lstStyle/>
          <a:p>
            <a:pPr algn="ctr"/>
            <a:r>
              <a:rPr lang="ru-RU" dirty="0">
                <a:solidFill>
                  <a:srgbClr val="FFFF00"/>
                </a:solidFill>
              </a:rPr>
              <a:t>Причины обезуглероживания были рассмотрены ранее (с. 62). Хотя обезуглероженный слой обычно бывает небольшим и по глубине не превышает, как правило, несколько десятых долей миллиметра, однако наличие его в готовой детали приводит к крайне нежелательным последствиям. Дело в том, что содержание углерода в таком слое может снизиться до сотых долей процента, так что структура его будет представлять собой почти чистый феррит. При таком низком содержании углерода этот слой не закалится, и поэтому поверхность детали после закалки будет иметь низкую твердость, прочность и износостойкость. В большинстве случаев это делает детали непригодными к эксплуатации.</a:t>
            </a:r>
          </a:p>
        </p:txBody>
      </p:sp>
    </p:spTree>
    <p:extLst>
      <p:ext uri="{BB962C8B-B14F-4D97-AF65-F5344CB8AC3E}">
        <p14:creationId xmlns:p14="http://schemas.microsoft.com/office/powerpoint/2010/main" val="4269830528"/>
      </p:ext>
    </p:extLst>
  </p:cSld>
  <p:clrMapOvr>
    <a:masterClrMapping/>
  </p:clrMapOvr>
  <mc:AlternateContent xmlns:mc="http://schemas.openxmlformats.org/markup-compatibility/2006">
    <mc:Choice xmlns:p14="http://schemas.microsoft.com/office/powerpoint/2010/main" Requires="p14">
      <p:transition spd="slow" p14:dur="2000" advTm="25000">
        <p14:reveal/>
      </p:transition>
    </mc:Choice>
    <mc:Fallback>
      <p:transition spd="slow" advTm="25000">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236</Words>
  <Application>Microsoft Office PowerPoint</Application>
  <PresentationFormat>Широкоэкранный</PresentationFormat>
  <Paragraphs>12</Paragraphs>
  <Slides>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vt:i4>
      </vt:variant>
    </vt:vector>
  </HeadingPairs>
  <TitlesOfParts>
    <vt:vector size="9" baseType="lpstr">
      <vt:lpstr>Arial</vt:lpstr>
      <vt:lpstr>Calibri</vt:lpstr>
      <vt:lpstr>Calibri Light</vt:lpstr>
      <vt:lpstr>Тема Office</vt:lpstr>
      <vt:lpstr>Презентация PowerPoint</vt:lpstr>
      <vt:lpstr>Коробление и трещины</vt:lpstr>
      <vt:lpstr>Перегрев</vt:lpstr>
      <vt:lpstr>Пережог металла</vt:lpstr>
      <vt:lpstr>Обезуглероживание</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Нагрев металла и дефекты при нагреве</dc:title>
  <dc:creator>наталия рабочая</dc:creator>
  <cp:lastModifiedBy>наталия рабочая</cp:lastModifiedBy>
  <cp:revision>10</cp:revision>
  <dcterms:created xsi:type="dcterms:W3CDTF">2014-04-22T14:45:00Z</dcterms:created>
  <dcterms:modified xsi:type="dcterms:W3CDTF">2014-04-22T17:38:11Z</dcterms:modified>
</cp:coreProperties>
</file>