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2" r:id="rId15"/>
    <p:sldId id="274" r:id="rId16"/>
    <p:sldId id="276" r:id="rId17"/>
    <p:sldId id="278" r:id="rId18"/>
    <p:sldId id="279" r:id="rId19"/>
    <p:sldId id="280" r:id="rId20"/>
    <p:sldId id="281" r:id="rId21"/>
    <p:sldId id="28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1"/>
            <a:ext cx="6156176" cy="2708920"/>
          </a:xfrm>
        </p:spPr>
        <p:txBody>
          <a:bodyPr>
            <a:normAutofit/>
          </a:bodyPr>
          <a:lstStyle/>
          <a:p>
            <a:r>
              <a:rPr lang="ru-RU" sz="6000" i="1" dirty="0" smtClean="0"/>
              <a:t>Доменная печь</a:t>
            </a:r>
            <a:endParaRPr lang="ru-RU" sz="6000" i="1" dirty="0"/>
          </a:p>
        </p:txBody>
      </p:sp>
      <p:pic>
        <p:nvPicPr>
          <p:cNvPr id="5" name="Рисунок 4" descr="Profil-domennoy-pech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2564904"/>
            <a:ext cx="5037813" cy="4000863"/>
          </a:xfrm>
          <a:prstGeom prst="rect">
            <a:avLst/>
          </a:prstGeom>
        </p:spPr>
      </p:pic>
      <p:pic>
        <p:nvPicPr>
          <p:cNvPr id="6" name="Рисунок 5" descr="3643657_larg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764704"/>
            <a:ext cx="3048000" cy="2237232"/>
          </a:xfrm>
          <a:prstGeom prst="rect">
            <a:avLst/>
          </a:prstGeom>
        </p:spPr>
      </p:pic>
      <p:pic>
        <p:nvPicPr>
          <p:cNvPr id="7" name="Рисунок 6" descr="3643657_larg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3501008"/>
            <a:ext cx="3048000" cy="22372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Воздухонагреватели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i="1" dirty="0" smtClean="0"/>
              <a:t>Воздухонагреватели сооружаются при домнах с момента изобретения Э. А. Каупера, т.е. с 1857 года. Воздухонагреватели имеют вид больших башен, расположенных рядом с домной. Из домны по трубе — газоотводу — в воздухонагреватель поступает горячий колошниковый газ, который в специальной камере внутри воздухонагревателя смешивается с поступающим по другой трубе воздухом и сгорает. Образующийся ещё более горячий газ проходит через насадку — сложенную из кирпичей колонну с зазором между ними для прохода газа. Этот газ нагревает насадку и выводится из воздухонагревателя через третью трубу. Когда насадка нагреется до необходимой температуры, в воздухонагреватель пускают обычный, </a:t>
            </a:r>
            <a:r>
              <a:rPr lang="ru-RU" i="1" dirty="0" smtClean="0"/>
              <a:t>не нагретый</a:t>
            </a:r>
            <a:r>
              <a:rPr lang="ru-RU" i="1" dirty="0" smtClean="0"/>
              <a:t>, воздух, который, проходя через насадку, нагревается до температуры свыше 1000 °С и далее идёт в домну для выплавки чугуна. Насадка при этом постепенно охлаждается, и когда она достаточно охладится, её снова разогревают сжиганием колошникового газа. Отсюда видно, что процесс нагрева воздуха для домны не является непрерывным, а поскольку выплавка чугуна в домне идёт постоянно, при ней сооружают несколько воздухонагревателей — пока один из них работает на нагрев насадки колошниковым газом из домны, другой работает на нагрев насадкой воздуха для </a:t>
            </a:r>
            <a:r>
              <a:rPr lang="ru-RU" i="1" dirty="0" smtClean="0"/>
              <a:t>домны.</a:t>
            </a:r>
            <a:endParaRPr lang="ru-RU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62000" y="2362200"/>
            <a:ext cx="7920118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i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Производство чугуна </a:t>
            </a:r>
          </a:p>
          <a:p>
            <a:pPr algn="ctr"/>
            <a:r>
              <a:rPr lang="ru-RU" sz="6000" b="1" i="1" cap="none" spc="50" dirty="0" smtClean="0">
                <a:ln w="11430"/>
                <a:solidFill>
                  <a:schemeClr val="accent5">
                    <a:lumMod val="50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в доменной печи</a:t>
            </a:r>
            <a:endParaRPr lang="ru-RU" sz="6000" b="1" i="1" cap="none" spc="50" dirty="0">
              <a:ln w="11430"/>
              <a:solidFill>
                <a:schemeClr val="accent5">
                  <a:lumMod val="50000"/>
                </a:schemeClr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390525"/>
            <a:ext cx="4648200" cy="646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6"/>
          <p:cNvSpPr txBox="1">
            <a:spLocks noChangeArrowheads="1"/>
          </p:cNvSpPr>
          <p:nvPr/>
        </p:nvSpPr>
        <p:spPr bwMode="auto">
          <a:xfrm>
            <a:off x="4038600" y="533400"/>
            <a:ext cx="91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Шихта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8" name="Прямоугольник 8"/>
          <p:cNvSpPr>
            <a:spLocks noChangeArrowheads="1"/>
          </p:cNvSpPr>
          <p:nvPr/>
        </p:nvSpPr>
        <p:spPr bwMode="auto">
          <a:xfrm>
            <a:off x="4114800" y="2057400"/>
            <a:ext cx="835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dirty="0">
                <a:latin typeface="Times New Roman" pitchFamily="18" charset="0"/>
                <a:cs typeface="Times New Roman" pitchFamily="18" charset="0"/>
                <a:hlinkClick r:id="" action="ppaction://noaction"/>
              </a:rPr>
              <a:t>300 C°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9" name="TextBox 9"/>
          <p:cNvSpPr txBox="1">
            <a:spLocks noChangeArrowheads="1"/>
          </p:cNvSpPr>
          <p:nvPr/>
        </p:nvSpPr>
        <p:spPr bwMode="auto">
          <a:xfrm>
            <a:off x="4114800" y="2895600"/>
            <a:ext cx="835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  <a:hlinkClick r:id="" action="ppaction://noaction"/>
              </a:rPr>
              <a:t>600 C°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0" name="TextBox 10"/>
          <p:cNvSpPr txBox="1">
            <a:spLocks noChangeArrowheads="1"/>
          </p:cNvSpPr>
          <p:nvPr/>
        </p:nvSpPr>
        <p:spPr bwMode="auto">
          <a:xfrm>
            <a:off x="3962400" y="3657600"/>
            <a:ext cx="1374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  <a:hlinkClick r:id="" action="ppaction://noaction"/>
              </a:rPr>
              <a:t>800-100</a:t>
            </a:r>
            <a:r>
              <a:rPr lang="ru-RU">
                <a:latin typeface="Times New Roman" pitchFamily="18" charset="0"/>
                <a:cs typeface="Times New Roman" pitchFamily="18" charset="0"/>
                <a:hlinkClick r:id="" action="ppaction://noaction"/>
              </a:rPr>
              <a:t>0 </a:t>
            </a:r>
            <a:r>
              <a:rPr lang="en-US">
                <a:latin typeface="Times New Roman" pitchFamily="18" charset="0"/>
                <a:cs typeface="Times New Roman" pitchFamily="18" charset="0"/>
                <a:hlinkClick r:id="" action="ppaction://noaction"/>
              </a:rPr>
              <a:t>C°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1" name="TextBox 11"/>
          <p:cNvSpPr txBox="1">
            <a:spLocks noChangeArrowheads="1"/>
          </p:cNvSpPr>
          <p:nvPr/>
        </p:nvSpPr>
        <p:spPr bwMode="auto">
          <a:xfrm>
            <a:off x="4038600" y="4419600"/>
            <a:ext cx="950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  <a:hlinkClick r:id="" action="ppaction://noaction"/>
              </a:rPr>
              <a:t>1500 C°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2" name="TextBox 12"/>
          <p:cNvSpPr txBox="1">
            <a:spLocks noChangeArrowheads="1"/>
          </p:cNvSpPr>
          <p:nvPr/>
        </p:nvSpPr>
        <p:spPr bwMode="auto">
          <a:xfrm>
            <a:off x="4114800" y="5029200"/>
            <a:ext cx="950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  <a:hlinkClick r:id="" action="ppaction://noaction"/>
              </a:rPr>
              <a:t>1900 C°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3" name="TextBox 17"/>
          <p:cNvSpPr txBox="1">
            <a:spLocks noChangeArrowheads="1"/>
          </p:cNvSpPr>
          <p:nvPr/>
        </p:nvSpPr>
        <p:spPr bwMode="auto">
          <a:xfrm>
            <a:off x="1676400" y="5943600"/>
            <a:ext cx="758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  <a:hlinkClick r:id="" action="ppaction://noaction"/>
              </a:rPr>
              <a:t>шлак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4" name="TextBox 18"/>
          <p:cNvSpPr txBox="1">
            <a:spLocks noChangeArrowheads="1"/>
          </p:cNvSpPr>
          <p:nvPr/>
        </p:nvSpPr>
        <p:spPr bwMode="auto">
          <a:xfrm>
            <a:off x="6632575" y="6324600"/>
            <a:ext cx="2511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  <a:hlinkClick r:id="" action="ppaction://noaction"/>
              </a:rPr>
              <a:t>расплавленный чугун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5" name="TextBox 25"/>
          <p:cNvSpPr txBox="1">
            <a:spLocks noChangeArrowheads="1"/>
          </p:cNvSpPr>
          <p:nvPr/>
        </p:nvSpPr>
        <p:spPr bwMode="auto">
          <a:xfrm>
            <a:off x="1981200" y="54864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6" name="Прямоугольник 26"/>
          <p:cNvSpPr>
            <a:spLocks noChangeArrowheads="1"/>
          </p:cNvSpPr>
          <p:nvPr/>
        </p:nvSpPr>
        <p:spPr bwMode="auto">
          <a:xfrm>
            <a:off x="6629400" y="55626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7" name="TextBox 29"/>
          <p:cNvSpPr txBox="1">
            <a:spLocks noChangeArrowheads="1"/>
          </p:cNvSpPr>
          <p:nvPr/>
        </p:nvSpPr>
        <p:spPr bwMode="auto">
          <a:xfrm>
            <a:off x="3200400" y="0"/>
            <a:ext cx="2632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Доменная печь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5"/>
          <p:cNvSpPr>
            <a:spLocks noChangeArrowheads="1"/>
          </p:cNvSpPr>
          <p:nvPr/>
        </p:nvSpPr>
        <p:spPr bwMode="auto">
          <a:xfrm>
            <a:off x="2895600" y="304800"/>
            <a:ext cx="3486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1. Зона загрузки шихты</a:t>
            </a:r>
          </a:p>
        </p:txBody>
      </p:sp>
      <p:sp>
        <p:nvSpPr>
          <p:cNvPr id="22531" name="TextBox 7"/>
          <p:cNvSpPr txBox="1">
            <a:spLocks noChangeArrowheads="1"/>
          </p:cNvSpPr>
          <p:nvPr/>
        </p:nvSpPr>
        <p:spPr bwMode="auto">
          <a:xfrm>
            <a:off x="3581400" y="1143000"/>
            <a:ext cx="20574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Состав шихты: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Руда (Fe</a:t>
            </a:r>
            <a:r>
              <a:rPr lang="ru-RU" sz="20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0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Кокс;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 Флюсы.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124200"/>
            <a:ext cx="333057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Прямая со стрелкой 10"/>
          <p:cNvCxnSpPr/>
          <p:nvPr/>
        </p:nvCxnSpPr>
        <p:spPr>
          <a:xfrm rot="5400000">
            <a:off x="4116387" y="2894013"/>
            <a:ext cx="914400" cy="31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3"/>
          <p:cNvSpPr txBox="1">
            <a:spLocks noChangeArrowheads="1"/>
          </p:cNvSpPr>
          <p:nvPr/>
        </p:nvSpPr>
        <p:spPr bwMode="auto">
          <a:xfrm>
            <a:off x="1828800" y="381000"/>
            <a:ext cx="612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2. Зона восстановления оксида железа (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III)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2667000" y="1219200"/>
            <a:ext cx="426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pl-PL" sz="2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sz="24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2Fe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l-PL" sz="24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l-PL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514600"/>
            <a:ext cx="511175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Прямоугольник 7"/>
          <p:cNvSpPr>
            <a:spLocks noChangeArrowheads="1"/>
          </p:cNvSpPr>
          <p:nvPr/>
        </p:nvSpPr>
        <p:spPr bwMode="auto">
          <a:xfrm>
            <a:off x="3124200" y="3581400"/>
            <a:ext cx="16287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4000">
                <a:latin typeface="Times New Roman" pitchFamily="18" charset="0"/>
                <a:cs typeface="Times New Roman" pitchFamily="18" charset="0"/>
              </a:rPr>
              <a:t>300 C°</a:t>
            </a:r>
          </a:p>
        </p:txBody>
      </p:sp>
      <p:sp>
        <p:nvSpPr>
          <p:cNvPr id="24582" name="TextBox 8"/>
          <p:cNvSpPr txBox="1">
            <a:spLocks noChangeArrowheads="1"/>
          </p:cNvSpPr>
          <p:nvPr/>
        </p:nvSpPr>
        <p:spPr bwMode="auto">
          <a:xfrm>
            <a:off x="7010400" y="25908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отходящие газы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3"/>
          <p:cNvSpPr txBox="1">
            <a:spLocks noChangeArrowheads="1"/>
          </p:cNvSpPr>
          <p:nvPr/>
        </p:nvSpPr>
        <p:spPr bwMode="auto">
          <a:xfrm>
            <a:off x="1600200" y="533400"/>
            <a:ext cx="6515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3. Зона восстановления оксида железа (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II, III)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Прямоугольник 4"/>
          <p:cNvSpPr>
            <a:spLocks noChangeArrowheads="1"/>
          </p:cNvSpPr>
          <p:nvPr/>
        </p:nvSpPr>
        <p:spPr bwMode="auto">
          <a:xfrm>
            <a:off x="2590800" y="1219200"/>
            <a:ext cx="39624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pl-PL" sz="2400" b="1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sz="2400" b="1" baseline="-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sz="2400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="1" baseline="-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l-PL" sz="2400" b="1">
                <a:latin typeface="Times New Roman" pitchFamily="18" charset="0"/>
                <a:cs typeface="Times New Roman" pitchFamily="18" charset="0"/>
              </a:rPr>
              <a:t> + C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pl-PL" sz="2400" b="1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sz="2400" b="1">
                <a:latin typeface="Times New Roman" pitchFamily="18" charset="0"/>
                <a:cs typeface="Times New Roman" pitchFamily="18" charset="0"/>
              </a:rPr>
              <a:t>FeO + CO</a:t>
            </a:r>
            <a:r>
              <a:rPr lang="pl-PL" sz="2400" b="1" baseline="-3000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pl-PL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662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895600"/>
            <a:ext cx="6665913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TextBox 7"/>
          <p:cNvSpPr txBox="1">
            <a:spLocks noChangeArrowheads="1"/>
          </p:cNvSpPr>
          <p:nvPr/>
        </p:nvSpPr>
        <p:spPr bwMode="auto">
          <a:xfrm>
            <a:off x="3810000" y="3810000"/>
            <a:ext cx="14843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latin typeface="Times New Roman" pitchFamily="18" charset="0"/>
                <a:cs typeface="Times New Roman" pitchFamily="18" charset="0"/>
              </a:rPr>
              <a:t>600 C°</a:t>
            </a:r>
            <a:endParaRPr lang="ru-RU" sz="3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3"/>
          <p:cNvSpPr txBox="1">
            <a:spLocks noChangeArrowheads="1"/>
          </p:cNvSpPr>
          <p:nvPr/>
        </p:nvSpPr>
        <p:spPr bwMode="auto">
          <a:xfrm>
            <a:off x="1676400" y="685800"/>
            <a:ext cx="6000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4. Зона восстановления оксида железа (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8675" name="Rectangle 6"/>
          <p:cNvSpPr>
            <a:spLocks noChangeArrowheads="1"/>
          </p:cNvSpPr>
          <p:nvPr/>
        </p:nvSpPr>
        <p:spPr bwMode="auto">
          <a:xfrm>
            <a:off x="2971800" y="1447800"/>
            <a:ext cx="3200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FeO + CO</a:t>
            </a:r>
            <a:r>
              <a:rPr lang="en-US" sz="2400" b="1" baseline="-30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= Fe +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l-PL" sz="2400" b="1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baseline="-300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sz="2400" b="1" baseline="-300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pl-PL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819400"/>
            <a:ext cx="578485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TextBox 7"/>
          <p:cNvSpPr txBox="1">
            <a:spLocks noChangeArrowheads="1"/>
          </p:cNvSpPr>
          <p:nvPr/>
        </p:nvSpPr>
        <p:spPr bwMode="auto">
          <a:xfrm>
            <a:off x="3657600" y="3657600"/>
            <a:ext cx="22971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800-1000 C°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895600" y="1981200"/>
            <a:ext cx="3200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FeO +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b="1" baseline="-30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l-PL" sz="2400" b="1" dirty="0">
                <a:latin typeface="Times New Roman" pitchFamily="18" charset="0"/>
                <a:cs typeface="Times New Roman" pitchFamily="18" charset="0"/>
              </a:rPr>
              <a:t>= Fe +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CO</a:t>
            </a:r>
            <a:endParaRPr lang="ru-RU" sz="2400" b="1" baseline="-300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sz="2400" b="1" baseline="-300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pl-PL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Box 3"/>
          <p:cNvSpPr txBox="1">
            <a:spLocks noChangeArrowheads="1"/>
          </p:cNvSpPr>
          <p:nvPr/>
        </p:nvSpPr>
        <p:spPr bwMode="auto">
          <a:xfrm>
            <a:off x="1676400" y="685800"/>
            <a:ext cx="5799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5. Зона образования оксида углерода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(II)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Rectangle 7"/>
          <p:cNvSpPr>
            <a:spLocks noChangeArrowheads="1"/>
          </p:cNvSpPr>
          <p:nvPr/>
        </p:nvSpPr>
        <p:spPr bwMode="auto">
          <a:xfrm>
            <a:off x="3352800" y="1447800"/>
            <a:ext cx="2244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pl-PL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l-PL" sz="2400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2</a:t>
            </a:r>
            <a:r>
              <a:rPr lang="pl-PL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endParaRPr lang="pl-PL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895600"/>
            <a:ext cx="50006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TextBox 7"/>
          <p:cNvSpPr txBox="1">
            <a:spLocks noChangeArrowheads="1"/>
          </p:cNvSpPr>
          <p:nvPr/>
        </p:nvSpPr>
        <p:spPr bwMode="auto">
          <a:xfrm>
            <a:off x="3657600" y="3657600"/>
            <a:ext cx="1546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1500 C°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Box 3"/>
          <p:cNvSpPr txBox="1">
            <a:spLocks noChangeArrowheads="1"/>
          </p:cNvSpPr>
          <p:nvPr/>
        </p:nvSpPr>
        <p:spPr bwMode="auto">
          <a:xfrm>
            <a:off x="1676400" y="685800"/>
            <a:ext cx="5900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6. Зона образования оксида углерода (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IV)</a:t>
            </a:r>
            <a:endParaRPr lang="ru-RU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Rectangle 8"/>
          <p:cNvSpPr>
            <a:spLocks noChangeArrowheads="1"/>
          </p:cNvSpPr>
          <p:nvPr/>
        </p:nvSpPr>
        <p:spPr bwMode="auto">
          <a:xfrm>
            <a:off x="3505200" y="1600200"/>
            <a:ext cx="1970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pl-PL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sz="2400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pl-PL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l-PL" sz="2400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pl-PL" sz="2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743200"/>
            <a:ext cx="5376863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3" name="TextBox 9"/>
          <p:cNvSpPr txBox="1">
            <a:spLocks noChangeArrowheads="1"/>
          </p:cNvSpPr>
          <p:nvPr/>
        </p:nvSpPr>
        <p:spPr bwMode="auto">
          <a:xfrm>
            <a:off x="1600200" y="4800600"/>
            <a:ext cx="639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sz="3200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4" name="TextBox 10"/>
          <p:cNvSpPr txBox="1">
            <a:spLocks noChangeArrowheads="1"/>
          </p:cNvSpPr>
          <p:nvPr/>
        </p:nvSpPr>
        <p:spPr bwMode="auto">
          <a:xfrm>
            <a:off x="7239000" y="4876800"/>
            <a:ext cx="639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sz="3200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5" name="TextBox 11"/>
          <p:cNvSpPr txBox="1">
            <a:spLocks noChangeArrowheads="1"/>
          </p:cNvSpPr>
          <p:nvPr/>
        </p:nvSpPr>
        <p:spPr bwMode="auto">
          <a:xfrm>
            <a:off x="3886200" y="3581400"/>
            <a:ext cx="1546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1900 C°</a:t>
            </a:r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3"/>
          <p:cNvSpPr txBox="1">
            <a:spLocks noChangeArrowheads="1"/>
          </p:cNvSpPr>
          <p:nvPr/>
        </p:nvSpPr>
        <p:spPr bwMode="auto">
          <a:xfrm>
            <a:off x="1828800" y="762000"/>
            <a:ext cx="5984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7. Зона шлакообразования и его удаления</a:t>
            </a:r>
          </a:p>
        </p:txBody>
      </p:sp>
      <p:sp>
        <p:nvSpPr>
          <p:cNvPr id="34819" name="TextBox 5"/>
          <p:cNvSpPr txBox="1">
            <a:spLocks noChangeArrowheads="1"/>
          </p:cNvSpPr>
          <p:nvPr/>
        </p:nvSpPr>
        <p:spPr bwMode="auto">
          <a:xfrm>
            <a:off x="1143000" y="4267200"/>
            <a:ext cx="3292889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Шлак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SiO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,Al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85-95%</a:t>
            </a:r>
            <a:r>
              <a:rPr lang="ru-RU" sz="2000" b="1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MgO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2-10%;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FeO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0,2-0,6% ;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MnO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0,3-3% ;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CaS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1,5-2,5%)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667000"/>
            <a:ext cx="5440363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/>
              <a:t>Доменная </a:t>
            </a:r>
            <a:r>
              <a:rPr lang="ru-RU" b="1" i="1" dirty="0" smtClean="0"/>
              <a:t>печь</a:t>
            </a:r>
            <a:r>
              <a:rPr lang="ru-RU" i="1" dirty="0" smtClean="0"/>
              <a:t>, </a:t>
            </a:r>
            <a:r>
              <a:rPr lang="ru-RU" b="1" i="1" dirty="0" smtClean="0"/>
              <a:t>домна</a:t>
            </a:r>
            <a:r>
              <a:rPr lang="ru-RU" i="1" dirty="0" smtClean="0"/>
              <a:t> — большая </a:t>
            </a:r>
            <a:r>
              <a:rPr lang="ru-RU" i="1" dirty="0" smtClean="0"/>
              <a:t>металлургическая, </a:t>
            </a:r>
            <a:r>
              <a:rPr lang="ru-RU" i="1" dirty="0" smtClean="0"/>
              <a:t>вертикально расположенная </a:t>
            </a:r>
            <a:r>
              <a:rPr lang="ru-RU" i="1" dirty="0" smtClean="0"/>
              <a:t>плавильная печьшахтного</a:t>
            </a:r>
            <a:r>
              <a:rPr lang="ru-RU" i="1" dirty="0" smtClean="0"/>
              <a:t> типа для выплавки </a:t>
            </a:r>
            <a:r>
              <a:rPr lang="ru-RU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чугуна</a:t>
            </a:r>
            <a:r>
              <a:rPr lang="ru-RU" i="1" dirty="0" smtClean="0"/>
              <a:t> и </a:t>
            </a:r>
            <a:r>
              <a:rPr lang="ru-RU" i="1" dirty="0" smtClean="0"/>
              <a:t>ферросплавов</a:t>
            </a:r>
            <a:r>
              <a:rPr lang="ru-RU" i="1" dirty="0" smtClean="0"/>
              <a:t> из </a:t>
            </a:r>
            <a:r>
              <a:rPr lang="ru-RU" i="1" dirty="0" smtClean="0"/>
              <a:t>железорудного сырья. </a:t>
            </a:r>
            <a:r>
              <a:rPr lang="ru-RU" i="1" dirty="0" smtClean="0"/>
              <a:t>Важнейшей особенностью доменного процесса является его непрерывность в течение всей кампании печи (от строительства печи до её «капитального» ремонта) и противоток поднимающихся вверх фурменных газов с непрерывно опускающимся и наращиваемым сверху новыми порциями шихты столбом материалов.</a:t>
            </a:r>
            <a:endParaRPr lang="ru-RU" i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3"/>
          <p:cNvSpPr txBox="1">
            <a:spLocks noChangeArrowheads="1"/>
          </p:cNvSpPr>
          <p:nvPr/>
        </p:nvSpPr>
        <p:spPr bwMode="auto">
          <a:xfrm>
            <a:off x="2133600" y="609600"/>
            <a:ext cx="5561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8. Зона выхода расплавленного чугуна</a:t>
            </a:r>
          </a:p>
        </p:txBody>
      </p:sp>
      <p:sp>
        <p:nvSpPr>
          <p:cNvPr id="36867" name="TextBox 5"/>
          <p:cNvSpPr txBox="1">
            <a:spLocks noChangeArrowheads="1"/>
          </p:cNvSpPr>
          <p:nvPr/>
        </p:nvSpPr>
        <p:spPr bwMode="auto">
          <a:xfrm>
            <a:off x="6553200" y="3733800"/>
            <a:ext cx="2590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расплавленный чугун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(Fe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95-97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%;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C &gt; 2%; </a:t>
            </a:r>
          </a:p>
          <a:p>
            <a:pPr algn="ctr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S; P; Si;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438400"/>
            <a:ext cx="631031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390525"/>
            <a:ext cx="4648200" cy="646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1" name="TextBox 6"/>
          <p:cNvSpPr txBox="1">
            <a:spLocks noChangeArrowheads="1"/>
          </p:cNvSpPr>
          <p:nvPr/>
        </p:nvSpPr>
        <p:spPr bwMode="auto">
          <a:xfrm>
            <a:off x="4038600" y="533400"/>
            <a:ext cx="91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Шихта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2" name="Прямоугольник 8"/>
          <p:cNvSpPr>
            <a:spLocks noChangeArrowheads="1"/>
          </p:cNvSpPr>
          <p:nvPr/>
        </p:nvSpPr>
        <p:spPr bwMode="auto">
          <a:xfrm>
            <a:off x="4114800" y="2057400"/>
            <a:ext cx="835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latin typeface="Times New Roman" pitchFamily="18" charset="0"/>
                <a:cs typeface="Times New Roman" pitchFamily="18" charset="0"/>
                <a:hlinkClick r:id="" action="ppaction://noaction"/>
              </a:rPr>
              <a:t>300 C°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3" name="TextBox 9"/>
          <p:cNvSpPr txBox="1">
            <a:spLocks noChangeArrowheads="1"/>
          </p:cNvSpPr>
          <p:nvPr/>
        </p:nvSpPr>
        <p:spPr bwMode="auto">
          <a:xfrm>
            <a:off x="4114800" y="2895600"/>
            <a:ext cx="835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  <a:hlinkClick r:id="" action="ppaction://noaction"/>
              </a:rPr>
              <a:t>600 C°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4" name="TextBox 10"/>
          <p:cNvSpPr txBox="1">
            <a:spLocks noChangeArrowheads="1"/>
          </p:cNvSpPr>
          <p:nvPr/>
        </p:nvSpPr>
        <p:spPr bwMode="auto">
          <a:xfrm>
            <a:off x="3962400" y="3657600"/>
            <a:ext cx="13747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  <a:hlinkClick r:id="" action="ppaction://noaction"/>
              </a:rPr>
              <a:t>800-100</a:t>
            </a:r>
            <a:r>
              <a:rPr lang="ru-RU">
                <a:latin typeface="Times New Roman" pitchFamily="18" charset="0"/>
                <a:cs typeface="Times New Roman" pitchFamily="18" charset="0"/>
                <a:hlinkClick r:id="" action="ppaction://noaction"/>
              </a:rPr>
              <a:t>0 </a:t>
            </a:r>
            <a:r>
              <a:rPr lang="en-US">
                <a:latin typeface="Times New Roman" pitchFamily="18" charset="0"/>
                <a:cs typeface="Times New Roman" pitchFamily="18" charset="0"/>
                <a:hlinkClick r:id="" action="ppaction://noaction"/>
              </a:rPr>
              <a:t>C°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5" name="TextBox 11"/>
          <p:cNvSpPr txBox="1">
            <a:spLocks noChangeArrowheads="1"/>
          </p:cNvSpPr>
          <p:nvPr/>
        </p:nvSpPr>
        <p:spPr bwMode="auto">
          <a:xfrm>
            <a:off x="4038600" y="4419600"/>
            <a:ext cx="950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  <a:hlinkClick r:id="" action="ppaction://noaction"/>
              </a:rPr>
              <a:t>1500 C°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6" name="TextBox 12"/>
          <p:cNvSpPr txBox="1">
            <a:spLocks noChangeArrowheads="1"/>
          </p:cNvSpPr>
          <p:nvPr/>
        </p:nvSpPr>
        <p:spPr bwMode="auto">
          <a:xfrm>
            <a:off x="4114800" y="5029200"/>
            <a:ext cx="950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  <a:cs typeface="Times New Roman" pitchFamily="18" charset="0"/>
                <a:hlinkClick r:id="" action="ppaction://noaction"/>
              </a:rPr>
              <a:t>1900 C°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7" name="TextBox 17"/>
          <p:cNvSpPr txBox="1">
            <a:spLocks noChangeArrowheads="1"/>
          </p:cNvSpPr>
          <p:nvPr/>
        </p:nvSpPr>
        <p:spPr bwMode="auto">
          <a:xfrm>
            <a:off x="1676400" y="5943600"/>
            <a:ext cx="758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  <a:hlinkClick r:id="" action="ppaction://noaction"/>
              </a:rPr>
              <a:t>шлак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8" name="TextBox 18"/>
          <p:cNvSpPr txBox="1">
            <a:spLocks noChangeArrowheads="1"/>
          </p:cNvSpPr>
          <p:nvPr/>
        </p:nvSpPr>
        <p:spPr bwMode="auto">
          <a:xfrm>
            <a:off x="6632575" y="6324600"/>
            <a:ext cx="25114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  <a:hlinkClick r:id="" action="ppaction://noaction"/>
              </a:rPr>
              <a:t>расплавленный чугун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9" name="TextBox 25"/>
          <p:cNvSpPr txBox="1">
            <a:spLocks noChangeArrowheads="1"/>
          </p:cNvSpPr>
          <p:nvPr/>
        </p:nvSpPr>
        <p:spPr bwMode="auto">
          <a:xfrm>
            <a:off x="2057400" y="55626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00" name="Прямоугольник 26"/>
          <p:cNvSpPr>
            <a:spLocks noChangeArrowheads="1"/>
          </p:cNvSpPr>
          <p:nvPr/>
        </p:nvSpPr>
        <p:spPr bwMode="auto">
          <a:xfrm>
            <a:off x="6629400" y="5562600"/>
            <a:ext cx="441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01" name="TextBox 29"/>
          <p:cNvSpPr txBox="1">
            <a:spLocks noChangeArrowheads="1"/>
          </p:cNvSpPr>
          <p:nvPr/>
        </p:nvSpPr>
        <p:spPr bwMode="auto">
          <a:xfrm>
            <a:off x="3200400" y="0"/>
            <a:ext cx="2632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Доменная печь</a:t>
            </a:r>
          </a:p>
        </p:txBody>
      </p:sp>
      <p:sp>
        <p:nvSpPr>
          <p:cNvPr id="37902" name="Прямоугольник 5"/>
          <p:cNvSpPr>
            <a:spLocks noChangeArrowheads="1"/>
          </p:cNvSpPr>
          <p:nvPr/>
        </p:nvSpPr>
        <p:spPr bwMode="auto">
          <a:xfrm>
            <a:off x="228600" y="1066800"/>
            <a:ext cx="3505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latin typeface="Times New Roman" pitchFamily="18" charset="0"/>
                <a:cs typeface="Times New Roman" pitchFamily="18" charset="0"/>
              </a:rPr>
              <a:t>1. Зона загрузки шихты</a:t>
            </a:r>
          </a:p>
        </p:txBody>
      </p:sp>
      <p:sp>
        <p:nvSpPr>
          <p:cNvPr id="37903" name="TextBox 3"/>
          <p:cNvSpPr txBox="1">
            <a:spLocks noChangeArrowheads="1"/>
          </p:cNvSpPr>
          <p:nvPr/>
        </p:nvSpPr>
        <p:spPr bwMode="auto">
          <a:xfrm>
            <a:off x="228600" y="1905000"/>
            <a:ext cx="3089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2. Зона восстановления оксида </a:t>
            </a:r>
            <a:endParaRPr lang="en-US" sz="1600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железа (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III)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05" name="TextBox 8"/>
          <p:cNvSpPr txBox="1">
            <a:spLocks noChangeArrowheads="1"/>
          </p:cNvSpPr>
          <p:nvPr/>
        </p:nvSpPr>
        <p:spPr bwMode="auto">
          <a:xfrm>
            <a:off x="6477000" y="16002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отходящие газы</a:t>
            </a:r>
          </a:p>
        </p:txBody>
      </p:sp>
      <p:sp>
        <p:nvSpPr>
          <p:cNvPr id="37906" name="TextBox 3"/>
          <p:cNvSpPr txBox="1">
            <a:spLocks noChangeArrowheads="1"/>
          </p:cNvSpPr>
          <p:nvPr/>
        </p:nvSpPr>
        <p:spPr bwMode="auto">
          <a:xfrm>
            <a:off x="228600" y="2743200"/>
            <a:ext cx="30892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3. Зона восстановления оксида </a:t>
            </a:r>
            <a:endParaRPr lang="en-US" sz="1600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железа (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II, III)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07" name="Прямоугольник 4"/>
          <p:cNvSpPr>
            <a:spLocks noChangeArrowheads="1"/>
          </p:cNvSpPr>
          <p:nvPr/>
        </p:nvSpPr>
        <p:spPr bwMode="auto">
          <a:xfrm>
            <a:off x="5410200" y="2819400"/>
            <a:ext cx="3962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pl-PL" b="1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b="1" baseline="-30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b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="1" baseline="-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l-PL" b="1">
                <a:latin typeface="Times New Roman" pitchFamily="18" charset="0"/>
                <a:cs typeface="Times New Roman" pitchFamily="18" charset="0"/>
              </a:rPr>
              <a:t> + C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pl-PL" b="1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b="1">
                <a:latin typeface="Times New Roman" pitchFamily="18" charset="0"/>
                <a:cs typeface="Times New Roman" pitchFamily="18" charset="0"/>
              </a:rPr>
              <a:t>FeO + CO</a:t>
            </a:r>
            <a:r>
              <a:rPr lang="pl-PL" b="1" baseline="-30000">
                <a:latin typeface="Times New Roman" pitchFamily="18" charset="0"/>
                <a:cs typeface="Times New Roman" pitchFamily="18" charset="0"/>
              </a:rPr>
              <a:t>2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/>
            <a:r>
              <a:rPr lang="pl-PL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7908" name="TextBox 3"/>
          <p:cNvSpPr txBox="1">
            <a:spLocks noChangeArrowheads="1"/>
          </p:cNvSpPr>
          <p:nvPr/>
        </p:nvSpPr>
        <p:spPr bwMode="auto">
          <a:xfrm>
            <a:off x="228600" y="3581400"/>
            <a:ext cx="24050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4. Зона восстановления </a:t>
            </a:r>
            <a:endParaRPr lang="en-US" sz="1600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оксида железа (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7909" name="Rectangle 6"/>
          <p:cNvSpPr>
            <a:spLocks noChangeArrowheads="1"/>
          </p:cNvSpPr>
          <p:nvPr/>
        </p:nvSpPr>
        <p:spPr bwMode="auto">
          <a:xfrm>
            <a:off x="5562600" y="3505200"/>
            <a:ext cx="3200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pl-PL" b="1">
                <a:latin typeface="Times New Roman" pitchFamily="18" charset="0"/>
                <a:cs typeface="Times New Roman" pitchFamily="18" charset="0"/>
              </a:rPr>
              <a:t>FeO + CO</a:t>
            </a:r>
            <a:r>
              <a:rPr lang="en-US" b="1" baseline="-300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l-PL" b="1">
                <a:latin typeface="Times New Roman" pitchFamily="18" charset="0"/>
                <a:cs typeface="Times New Roman" pitchFamily="18" charset="0"/>
              </a:rPr>
              <a:t>= Fe + CO</a:t>
            </a:r>
            <a:r>
              <a:rPr lang="pl-PL" b="1" baseline="-30000">
                <a:latin typeface="Times New Roman" pitchFamily="18" charset="0"/>
                <a:cs typeface="Times New Roman" pitchFamily="18" charset="0"/>
              </a:rPr>
              <a:t>2</a:t>
            </a:r>
            <a:endParaRPr lang="pl-PL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10" name="TextBox 3"/>
          <p:cNvSpPr txBox="1">
            <a:spLocks noChangeArrowheads="1"/>
          </p:cNvSpPr>
          <p:nvPr/>
        </p:nvSpPr>
        <p:spPr bwMode="auto">
          <a:xfrm>
            <a:off x="228600" y="4343400"/>
            <a:ext cx="27701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5. Зона образования оксида </a:t>
            </a:r>
            <a:endParaRPr lang="en-US" sz="1600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углерода 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(II)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11" name="Rectangle 7"/>
          <p:cNvSpPr>
            <a:spLocks noChangeArrowheads="1"/>
          </p:cNvSpPr>
          <p:nvPr/>
        </p:nvSpPr>
        <p:spPr bwMode="auto">
          <a:xfrm>
            <a:off x="6019800" y="4267200"/>
            <a:ext cx="1730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pl-PL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l-PL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2</a:t>
            </a:r>
            <a:r>
              <a:rPr lang="pl-PL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endParaRPr lang="pl-PL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12" name="TextBox 3"/>
          <p:cNvSpPr txBox="1">
            <a:spLocks noChangeArrowheads="1"/>
          </p:cNvSpPr>
          <p:nvPr/>
        </p:nvSpPr>
        <p:spPr bwMode="auto">
          <a:xfrm>
            <a:off x="228600" y="4953000"/>
            <a:ext cx="2095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latin typeface="Times New Roman" pitchFamily="18" charset="0"/>
                <a:cs typeface="Times New Roman" pitchFamily="18" charset="0"/>
              </a:rPr>
              <a:t>6. Зона образования </a:t>
            </a:r>
            <a:endParaRPr lang="en-US" sz="1600" b="1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>
                <a:latin typeface="Times New Roman" pitchFamily="18" charset="0"/>
                <a:cs typeface="Times New Roman" pitchFamily="18" charset="0"/>
              </a:rPr>
              <a:t>оксида углерода (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IV)</a:t>
            </a:r>
            <a:endParaRPr lang="ru-RU" sz="1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13" name="Rectangle 8"/>
          <p:cNvSpPr>
            <a:spLocks noChangeArrowheads="1"/>
          </p:cNvSpPr>
          <p:nvPr/>
        </p:nvSpPr>
        <p:spPr bwMode="auto">
          <a:xfrm>
            <a:off x="6324600" y="5029200"/>
            <a:ext cx="152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pl-PL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pl-PL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l-PL" b="1" baseline="-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pl-PL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914" name="TextBox 3"/>
          <p:cNvSpPr txBox="1">
            <a:spLocks noChangeArrowheads="1"/>
          </p:cNvSpPr>
          <p:nvPr/>
        </p:nvSpPr>
        <p:spPr bwMode="auto">
          <a:xfrm>
            <a:off x="0" y="6273800"/>
            <a:ext cx="2695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7. Зона шлакообразования </a:t>
            </a:r>
            <a:endParaRPr lang="en-US" sz="1600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и его удаления</a:t>
            </a:r>
          </a:p>
        </p:txBody>
      </p:sp>
      <p:sp>
        <p:nvSpPr>
          <p:cNvPr id="37915" name="TextBox 3"/>
          <p:cNvSpPr txBox="1">
            <a:spLocks noChangeArrowheads="1"/>
          </p:cNvSpPr>
          <p:nvPr/>
        </p:nvSpPr>
        <p:spPr bwMode="auto">
          <a:xfrm>
            <a:off x="5562600" y="5867400"/>
            <a:ext cx="3135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8. Зона выхода расплавленного </a:t>
            </a:r>
            <a:endParaRPr lang="en-US" sz="1600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чугуна</a:t>
            </a: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5562600" y="3810000"/>
            <a:ext cx="32004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pl-PL" b="1" dirty="0">
                <a:latin typeface="Times New Roman" pitchFamily="18" charset="0"/>
                <a:cs typeface="Times New Roman" pitchFamily="18" charset="0"/>
              </a:rPr>
              <a:t>FeO +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baseline="-30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l-PL" b="1" dirty="0">
                <a:latin typeface="Times New Roman" pitchFamily="18" charset="0"/>
                <a:cs typeface="Times New Roman" pitchFamily="18" charset="0"/>
              </a:rPr>
              <a:t>= Fe +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CO</a:t>
            </a:r>
            <a:endParaRPr lang="ru-RU" b="1" baseline="-300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 sz="2400" b="1" baseline="-30000" dirty="0" smtClean="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pl-PL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6019800" y="2057400"/>
            <a:ext cx="3124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pl-PL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pl-PL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pl-PL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2Fe</a:t>
            </a:r>
            <a:r>
              <a:rPr lang="ru-RU" b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pl-PL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l-PL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l-PL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Этимология</a:t>
            </a:r>
            <a:br>
              <a:rPr lang="ru-RU" i="1" dirty="0" smtClean="0"/>
            </a:b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 smtClean="0"/>
              <a:t>Слово «домна» образовано от старославянского «дмение» — дутьё. На других языках: англ. blast furnace — дутьевая печь, нем. Hochofen — высокая печь, фр. haut fourneau — высокая печь.</a:t>
            </a:r>
          </a:p>
          <a:p>
            <a:r>
              <a:rPr lang="ru-RU" i="1" dirty="0" smtClean="0"/>
              <a:t>Следует иметь в виду коренное отличие в значении слов «домница» и «доменная печь»: в домнице получали (в виде кусков или криц) штуки восстановленного сыродутного (от слова «сырое», то есть неподогретое дутьё) железа, а в доменной печи — жидкий чугун.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История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 smtClean="0"/>
              <a:t>Первые доменные печи появились в Европе в середине XIV века, в России — около 1630 </a:t>
            </a:r>
            <a:r>
              <a:rPr lang="ru-RU" i="1" dirty="0" smtClean="0"/>
              <a:t>года.</a:t>
            </a:r>
            <a:endParaRPr lang="ru-RU" i="1" dirty="0" smtClean="0"/>
          </a:p>
          <a:p>
            <a:r>
              <a:rPr lang="ru-RU" i="1" dirty="0" smtClean="0"/>
              <a:t>11 сентября 1828 г. Джеймс Бомон Нилсон получил патент на использование горячего дутья (британскийпатент №5701</a:t>
            </a:r>
            <a:r>
              <a:rPr lang="ru-RU" i="1" dirty="0" smtClean="0"/>
              <a:t>)</a:t>
            </a:r>
            <a:r>
              <a:rPr lang="ru-RU" i="1" dirty="0" smtClean="0"/>
              <a:t> и в 1829 г. осуществил нагрев дутья на заводе Клайд в Шотландии. Использование в доменной печи нагретого только до 150°С дутья вместо холодного привело к снижению удельного расхода каменного угля, применяемого в доменной плавке, на 36 %. 19 мая 1857 года </a:t>
            </a:r>
            <a:r>
              <a:rPr lang="ru-RU" i="1" dirty="0" smtClean="0"/>
              <a:t>Э.А. </a:t>
            </a:r>
          </a:p>
          <a:p>
            <a:r>
              <a:rPr lang="ru-RU" i="1" dirty="0" smtClean="0"/>
              <a:t>Каупер запатентовал</a:t>
            </a:r>
            <a:r>
              <a:rPr lang="ru-RU" i="1" dirty="0" smtClean="0"/>
              <a:t> воздухонагреватели (британский патент №1404</a:t>
            </a:r>
            <a:r>
              <a:rPr lang="ru-RU" i="1" dirty="0" smtClean="0"/>
              <a:t>), </a:t>
            </a:r>
            <a:r>
              <a:rPr lang="ru-RU" i="1" dirty="0" smtClean="0"/>
              <a:t>также называемые регенераторами или кауперами, для доменного производства, позволяющие сэкономить значительные количества кокса.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Описание и процессы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i="1" dirty="0" smtClean="0"/>
              <a:t>Доменная печь представляет собой непрерывно действующий аппарат шахтного типа. Загрузка </a:t>
            </a:r>
            <a:r>
              <a:rPr lang="ru-RU" i="1" dirty="0" smtClean="0"/>
              <a:t>шихты осуществляется </a:t>
            </a:r>
            <a:r>
              <a:rPr lang="ru-RU" i="1" dirty="0" smtClean="0"/>
              <a:t>сверху, через типовое загрузочное устройство, которое одновременно является и газовым затвором доменной печи. В домне восстанавливают богатую железную руду (на современном этапе запасы богатой железной руды сохранились лишь в Австралии и Бразилии), агломерат </a:t>
            </a:r>
            <a:r>
              <a:rPr lang="ru-RU" i="1" dirty="0" smtClean="0"/>
              <a:t>или окатыши</a:t>
            </a:r>
            <a:r>
              <a:rPr lang="ru-RU" i="1" dirty="0" smtClean="0"/>
              <a:t>. Иногда в качестве рудного сырья используют брикеты.</a:t>
            </a:r>
          </a:p>
          <a:p>
            <a:r>
              <a:rPr lang="ru-RU" i="1" dirty="0" smtClean="0"/>
              <a:t>Доменная печь состоит из пяти конструктивных элементов: верхней цилиндрической части — колошника, необходимого для загрузки и эффективного распределения шихты в печи; самой большой по высоте расширяющейся конической части — шахты, в которой происходят процессы нагрева материалов и восстановления железа из оксидов; самой широкой цилиндрической части — распара, в котором происходят процессы размягчения и плавления восстановленного железа; суживающейся конической части — заплечиков, где образуется восстановительный газ — монооксид углерода; цилиндрической части — горна, служащего для накопления жидких продуктов доменного процесса — чугуна и шлака.</a:t>
            </a:r>
          </a:p>
          <a:p>
            <a:r>
              <a:rPr lang="ru-RU" i="1" dirty="0" smtClean="0"/>
              <a:t>В верхней части горна располагаются фурмы — отверстия для подачи нагретого до высокой температуры дутья — сжатого воздуха, </a:t>
            </a:r>
            <a:r>
              <a:rPr lang="ru-RU" i="1" dirty="0" smtClean="0"/>
              <a:t>обогащенного кислородом</a:t>
            </a:r>
            <a:r>
              <a:rPr lang="ru-RU" i="1" dirty="0" smtClean="0"/>
              <a:t> и углеводородным топливом.</a:t>
            </a:r>
          </a:p>
          <a:p>
            <a:r>
              <a:rPr lang="ru-RU" i="1" dirty="0" smtClean="0"/>
              <a:t>На уровне фурм развивается температура около 2000 °C. По мере удаления вверх температура снижается, и у колошников доходит до 270 °C. Таким образом в печи на разной высоте устанавливается разная температура, благодаря чему протекают различные химические процессы перехода руды </a:t>
            </a:r>
            <a:r>
              <a:rPr lang="ru-RU" i="1" dirty="0" smtClean="0"/>
              <a:t>в металл</a:t>
            </a:r>
            <a:r>
              <a:rPr lang="ru-RU" i="1" dirty="0" smtClean="0"/>
              <a:t>.</a:t>
            </a:r>
          </a:p>
          <a:p>
            <a:endParaRPr lang="ru-RU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>
            <a:normAutofit fontScale="55000" lnSpcReduction="20000"/>
          </a:bodyPr>
          <a:lstStyle/>
          <a:p>
            <a:r>
              <a:rPr lang="ru-RU" i="1" dirty="0" smtClean="0"/>
              <a:t>В верхней части горна, где приток кислорода достаточно велик, кокс сгорает, образуя диоксид углерода и выделяя большое количество тепла.</a:t>
            </a:r>
          </a:p>
          <a:p>
            <a:r>
              <a:rPr lang="ru-RU" i="1" dirty="0" smtClean="0"/>
              <a:t>Диоксид углерода, покидая зону, обогащенную кислородом, вступает в реакцию с коксом и образует монооксид углерода — главный восстановитель доменного процесса.</a:t>
            </a:r>
          </a:p>
          <a:p>
            <a:r>
              <a:rPr lang="ru-RU" i="1" dirty="0" smtClean="0"/>
              <a:t>Поднимаясь вверх монооксид углерода взаимодействует с оксидами железа, отнимая у них кислород и восстанавливая до металла:</a:t>
            </a:r>
          </a:p>
          <a:p>
            <a:r>
              <a:rPr lang="ru-RU" i="1" dirty="0" smtClean="0"/>
              <a:t>Полученное в результате реакции железо каплями стекает по раскаленному коксу вниз, насыщаясь углеродом, в результате чего получается сплав, содержащий 2,14 — 6,67 % углерода. Такой сплав называется чугуном. </a:t>
            </a:r>
            <a:r>
              <a:rPr lang="ru-RU" i="1" dirty="0" smtClean="0"/>
              <a:t>Кроме углерода</a:t>
            </a:r>
            <a:r>
              <a:rPr lang="ru-RU" i="1" dirty="0" smtClean="0"/>
              <a:t> в него входят небольшая доля кремния и марганца. В количестве десятых долей процента в состав чугуна входят также вредные примеси — сера и фосфор. Кроме чугуна в горне образуется и накапливается шлак, в котором собираются все вредные примеси.</a:t>
            </a:r>
          </a:p>
          <a:p>
            <a:r>
              <a:rPr lang="ru-RU" i="1" dirty="0" smtClean="0"/>
              <a:t>Ранее шлак выпускался через отдельную шлаковую лётку. В настоящее время и </a:t>
            </a:r>
            <a:r>
              <a:rPr lang="ru-RU" i="1" dirty="0" smtClean="0"/>
              <a:t>чугун</a:t>
            </a:r>
            <a:r>
              <a:rPr lang="ru-RU" i="1" dirty="0" smtClean="0"/>
              <a:t>, и шлак выпускают через чугунную летку одновременно. </a:t>
            </a:r>
            <a:r>
              <a:rPr lang="ru-RU" i="1" dirty="0" smtClean="0"/>
              <a:t>Разделение чугуна</a:t>
            </a:r>
            <a:r>
              <a:rPr lang="ru-RU" i="1" dirty="0" smtClean="0"/>
              <a:t> и шлака происходит уже вне доменной печи — в желобе, при помощи разделительной плиты. Отделенный от шлака чугун поступает в чугуновозные ковши, либо в ковши миксерного типа и вывозится либо в сталеплавильный цех, либо в разливочные машины.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Фундамент печи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i="1" dirty="0" smtClean="0"/>
              <a:t>Современная печь вместе со всеми сооружениями и металлоконструкциями, футеровкой (огнеупорной кладкой) и находящимися в ней шихтовыми материалами и продуктами плавки может иметь массу свыше 30 тыс. т. Эта масса должна быть равномерно передана грунту. Нижнюю часть фундамента (подошву) делают в виде массивной бетонной плиты толщиной до 4 м. На подошву опираются колонны, поддерживающие металлические конструкции печи (кожух). Верхняя часть фундамента (пень) представляет собой монолитный цилиндр из жароупорного бетона, на котором находится горн печи.</a:t>
            </a:r>
            <a:endParaRPr lang="ru-RU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Горн доменной печи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i="1" dirty="0" smtClean="0"/>
              <a:t>Горн доменной печи - нижняя часть доменной печи, цилиндрическая по внутреннему очертанию и коническая ( иногда цилиндрическая) по наружной форме. Горн оснащен устройствами для выпуска чугуна и шлака (чугунными и шлаковыми летками) и приборами (фурмами) для вдувания нагретого (на кауперах) до 1100-1400 °С, обогащенного кислородом до 23-25%, воздуха. Горн доменной печи - наиболее ответственная часть её конструкции. Здесь скапливается до 1000 т. и больше расплавленных продуктов плавки - чугуна и шлака. На дно горна оказывает давление весь столб шихты массой 9-12 тыс. т. Давление горновых газов составляет 0.4-0.5 МПа, а их температура в очагах горения кокса достигает 1700-2100 °С. Внутри горна непрерывно движутся и обновляются кокс, жидкие чугун и шлак, горновые газы. По сути это мощный непрерывно движущийся реактор. В связи с этим к конструкциям горна предъявляются жесткие требования по прочности, герметичности и огнеупорности. Основные конструктивные элементы горна - кожух, холодильники, чугунная и шлаковая летка, фурменные приборы.</a:t>
            </a:r>
            <a:endParaRPr lang="ru-RU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Чугунная лётка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i="1" dirty="0" smtClean="0"/>
              <a:t>Это канал прямоугольной формы шириной 250-300 мм с высотой 450-500 мм. Канал делают в огнеупорной кладке горна на высоте 600-1700 мм от поверхности лещади. Каналы для шлаковых лёток выкладывают на высоте 2000-3600 мм. Канал чугунной летки закрыт огнеупорной массой. Открывают чугунную лётку путём высверливания бурильной машиной отверстия диаметром 50-60 мм. После выпуска чугуна и шлака (на современных больших доменных печах выпуск чугуна и шлака осуществляется через чугунные лётки) отверстия забивают с помощью электрической пушки. Носок пушки входит и в неё из пушки под давлением подают </a:t>
            </a:r>
            <a:r>
              <a:rPr lang="ru-RU" i="1" dirty="0" err="1" smtClean="0"/>
              <a:t>лёточную</a:t>
            </a:r>
            <a:r>
              <a:rPr lang="ru-RU" i="1" dirty="0" smtClean="0"/>
              <a:t> огнеупорную массу. Шлаковая лётка на доменной печи защищена </a:t>
            </a:r>
            <a:r>
              <a:rPr lang="ru-RU" i="1" dirty="0" err="1" smtClean="0"/>
              <a:t>водоохлаждаемыми</a:t>
            </a:r>
            <a:r>
              <a:rPr lang="ru-RU" i="1" dirty="0" smtClean="0"/>
              <a:t> элементами, которые в совокупности называют шлаковыми стопорами и рычажной конструкции с пневматическим приводом, управляемым дистанционно. Доменные печи большого объёма (3200-5500 м3) оборудованы четырьмя чугунными лётками, работающими попеременно, и одной шлаковой лёткой. Выпуск чугуна и шлака из доменной печи включает в себя следующие операции: 1) открытие чугунной лётки (в необходимых случаях в шлаковой); 2) обслуживание, связанное непосредственно с вытеканием чугуна и шлака; 3) закрытие чугунной лётки (если шлак выпускали через шлаковую, то и шлаковой); 4) ремонт лётки и желобов</a:t>
            </a:r>
            <a:endParaRPr lang="ru-RU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919</Words>
  <Application>Microsoft Office PowerPoint</Application>
  <PresentationFormat>Экран (4:3)</PresentationFormat>
  <Paragraphs>110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Доменная печь</vt:lpstr>
      <vt:lpstr>Слайд 2</vt:lpstr>
      <vt:lpstr>Этимология </vt:lpstr>
      <vt:lpstr>История </vt:lpstr>
      <vt:lpstr>Описание и процессы </vt:lpstr>
      <vt:lpstr>Слайд 6</vt:lpstr>
      <vt:lpstr>Фундамент печи </vt:lpstr>
      <vt:lpstr>Горн доменной печи </vt:lpstr>
      <vt:lpstr>Чугунная лётка </vt:lpstr>
      <vt:lpstr>Воздухонагреватели 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Доменная печь</dc:title>
  <dc:creator>user</dc:creator>
  <cp:lastModifiedBy>user</cp:lastModifiedBy>
  <cp:revision>4</cp:revision>
  <dcterms:created xsi:type="dcterms:W3CDTF">2014-04-22T16:31:30Z</dcterms:created>
  <dcterms:modified xsi:type="dcterms:W3CDTF">2014-04-22T17:06:33Z</dcterms:modified>
</cp:coreProperties>
</file>